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hLokZalyVZKo60hw5DGO8AFnXp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20" Type="http://schemas.openxmlformats.org/officeDocument/2006/relationships/slide" Target="slides/slide1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43" Type="http://customschemas.google.com/relationships/presentationmetadata" Target="meta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37" Type="http://schemas.openxmlformats.org/officeDocument/2006/relationships/slide" Target="slides/slide33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39" Type="http://schemas.openxmlformats.org/officeDocument/2006/relationships/slide" Target="slides/slide35.xml"/><Relationship Id="rId16" Type="http://schemas.openxmlformats.org/officeDocument/2006/relationships/slide" Target="slides/slide12.xml"/><Relationship Id="rId38" Type="http://schemas.openxmlformats.org/officeDocument/2006/relationships/slide" Target="slides/slide34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" name="Google Shape;1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1 - PROJETOS LEGISLATIVOS INOVADORES EM 2026</a:t>
            </a:r>
            <a:br>
              <a:rPr lang="en-US"/>
            </a:br>
            <a:br>
              <a:rPr lang="en-US"/>
            </a:br>
            <a:r>
              <a:rPr lang="en-US"/>
              <a:t>OBJETIVO DE APRENDIZAGEM: Mobilizar a turma para pensar inovação como solução pública verificável.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Da identificação do problema à implementação de soluções municipais</a:t>
            </a:r>
            <a:br>
              <a:rPr lang="en-US"/>
            </a:br>
            <a:r>
              <a:rPr lang="en-US"/>
              <a:t>- Impacto social, econômico e ambiental</a:t>
            </a:r>
            <a:br>
              <a:rPr lang="en-US"/>
            </a:br>
            <a:r>
              <a:rPr lang="en-US"/>
              <a:t>- Pergunta de abertura: qual problema local você tentaria resolver sem começar pela frase “precisamos de uma lei”?</a:t>
            </a:r>
            <a:br>
              <a:rPr lang="en-US"/>
            </a:br>
            <a:r>
              <a:rPr lang="en-US"/>
              <a:t>- Data de corte: 21/09/2026, 23h (BRT) / 22/09/2026 (UTC).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{"type":"hero","accent":"Inovação = problema + execução + evidência"}</a:t>
            </a:r>
            <a:br>
              <a:rPr lang="en-US"/>
            </a:br>
            <a:br>
              <a:rPr lang="en-US"/>
            </a:br>
            <a:r>
              <a:rPr lang="en-US"/>
              <a:t>NOTAS DO PROFESSOR: Abra com a pergunta e peça 2 ou 3 respostas rápidas. Não corrija ainda. Registre mentalmente se as respostas começam por “lei”, “aplicativo” ou por um problema concreto. Explique que a aula vai inverter a lógica: primeiro diagnosticar, depois escolher instrumento e execução. Transição: “Antes de redigir um artigo, precisamos saber o que deve mudar na vida do usuário.”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não específico além das regras gerais da aula.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Conteúdo metodológico/didático; sem fonte externa necessária.</a:t>
            </a:r>
            <a:br>
              <a:rPr lang="en-US"/>
            </a:br>
            <a:br>
              <a:rPr lang="en-US"/>
            </a:br>
            <a:r>
              <a:rPr lang="en-US"/>
              <a:t>TEMPO ESTIMADO: 2 min</a:t>
            </a:r>
            <a:endParaRPr/>
          </a:p>
        </p:txBody>
      </p:sp>
      <p:sp>
        <p:nvSpPr>
          <p:cNvPr id="19" name="Google Shape;1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2 - Objetivos da aula</a:t>
            </a:r>
            <a:br>
              <a:rPr lang="en-US"/>
            </a:br>
            <a:br>
              <a:rPr lang="en-US"/>
            </a:br>
            <a:r>
              <a:rPr lang="en-US"/>
              <a:t>OBJETIVO DE APRENDIZAGEM: Tornar explícitas as competências práticas que serão exercitadas.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Diagnosticar um problema e sua causa provável</a:t>
            </a:r>
            <a:br>
              <a:rPr lang="en-US"/>
            </a:br>
            <a:r>
              <a:rPr lang="en-US"/>
              <a:t>- Escolher entre via normativa e administrativa</a:t>
            </a:r>
            <a:br>
              <a:rPr lang="en-US"/>
            </a:br>
            <a:r>
              <a:rPr lang="en-US"/>
              <a:t>- Testar competência, iniciativa, custo e execução</a:t>
            </a:r>
            <a:br>
              <a:rPr lang="en-US"/>
            </a:br>
            <a:r>
              <a:rPr lang="en-US"/>
              <a:t>- Desenhar participação com devolutiva e proteção de dados</a:t>
            </a:r>
            <a:br>
              <a:rPr lang="en-US"/>
            </a:br>
            <a:r>
              <a:rPr lang="en-US"/>
              <a:t>- Definir indicador e primeiros 90 dias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{"type":"cards","labels":["Diagnosticar","Escolher","Testar","Executar","Medir"]}</a:t>
            </a:r>
            <a:br>
              <a:rPr lang="en-US"/>
            </a:br>
            <a:br>
              <a:rPr lang="en-US"/>
            </a:br>
            <a:r>
              <a:rPr lang="en-US"/>
              <a:t>NOTAS DO PROFESSOR: Apresente os cinco verbos como uma sequência de trabalho. Diga que “viável” significa juridicamente possível, administrativamente executável e financeiramente sustentado - não apenas uma boa intenção. Ao final, cada dupla terá uma ficha de iniciativa pronta para análise interna. Pergunta: “Em qual desses cinco verbos seu órgão costuma ter mais dificuldade?”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 assessoria jurídica examina competência, forma e riscos; não substitui a decisão política de conveniência nem a decisão técnica do gestor.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Conteúdo metodológico/didático; sem fonte externa necessária.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34" name="Google Shape;3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3 - Situação-problema: três dores, um município</a:t>
            </a:r>
            <a:br>
              <a:rPr lang="en-US"/>
            </a:br>
            <a:br>
              <a:rPr lang="en-US"/>
            </a:br>
            <a:r>
              <a:rPr lang="en-US"/>
              <a:t>OBJETIVO DE APRENDIZAGEM: Reconhecer sintomas e separar problemas de soluções prematuras.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MEIs repetem documentos e não entendem a ordem das etapas</a:t>
            </a:r>
            <a:br>
              <a:rPr lang="en-US"/>
            </a:br>
            <a:r>
              <a:rPr lang="en-US"/>
              <a:t>- A Câmara imprime processos e mantém controles paralelos</a:t>
            </a:r>
            <a:br>
              <a:rPr lang="en-US"/>
            </a:br>
            <a:r>
              <a:rPr lang="en-US"/>
              <a:t>- Cidadãos participam, mas não recebem protocolo nem retorno</a:t>
            </a:r>
            <a:br>
              <a:rPr lang="en-US"/>
            </a:br>
            <a:r>
              <a:rPr lang="en-US"/>
              <a:t>- Prédios públicos têm consumo de energia elevado e pouco monitorado</a:t>
            </a:r>
            <a:br>
              <a:rPr lang="en-US"/>
            </a:br>
            <a:r>
              <a:rPr lang="en-US"/>
              <a:t>- Pressão por “uma lei nova” para cada problema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{"type":"problem_map","labels":["Burocracia","Desperdício","Baixa participação"]}</a:t>
            </a:r>
            <a:br>
              <a:rPr lang="en-US"/>
            </a:br>
            <a:br>
              <a:rPr lang="en-US"/>
            </a:br>
            <a:r>
              <a:rPr lang="en-US"/>
              <a:t>NOTAS DO PROFESSOR: Use um município fictício de 80 mil habitantes. Pergunte quais itens são problema, causa, sintoma ou solução. Mostre que “falta de aplicativo” não é, por si, causa de baixa participação; pode haver falta de fluxo, resposta ou confiança. Transição: “Inovação pública não é sinônimo de tecnologia nem de lei.”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Evite pressupor competência ou iniciativa apenas porque o problema é local; a forma jurídica depende do conteúdo concreto.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Conteúdo metodológico/didático; sem fonte externa necessária.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73" name="Google Shape;7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4 - O que torna uma iniciativa inovadora</a:t>
            </a:r>
            <a:br>
              <a:rPr lang="en-US"/>
            </a:br>
            <a:br>
              <a:rPr lang="en-US"/>
            </a:br>
            <a:r>
              <a:rPr lang="en-US"/>
              <a:t>OBJETIVO DE APRENDIZAGEM: Aplicar quatro testes simples antes de chamar uma proposta de inovação.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Problema: evidência de uma dor real, não uma hipótese solta</a:t>
            </a:r>
            <a:br>
              <a:rPr lang="en-US"/>
            </a:br>
            <a:r>
              <a:rPr lang="en-US"/>
              <a:t>- Benefício público: para quem e em que dimensão?</a:t>
            </a:r>
            <a:br>
              <a:rPr lang="en-US"/>
            </a:br>
            <a:r>
              <a:rPr lang="en-US"/>
              <a:t>- Execução: responsável, processo, recursos e riscos</a:t>
            </a:r>
            <a:br>
              <a:rPr lang="en-US"/>
            </a:br>
            <a:r>
              <a:rPr lang="en-US"/>
              <a:t>- Resultado: indicador, linha de base e prazo de revisão</a:t>
            </a:r>
            <a:br>
              <a:rPr lang="en-US"/>
            </a:br>
            <a:r>
              <a:rPr lang="en-US"/>
              <a:t>- Inovação pode ser simplificar, integrar, testar ou eliminar - não apenas criar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{"type":"quadrant","labels":["Problema","Benefício","Execução","Resultado"]}</a:t>
            </a:r>
            <a:br>
              <a:rPr lang="en-US"/>
            </a:br>
            <a:br>
              <a:rPr lang="en-US"/>
            </a:br>
            <a:r>
              <a:rPr lang="en-US"/>
              <a:t>NOTAS DO PROFESSOR: Explique que novidade sem ganho público mensurável pode ser apenas mudança. Dê o exemplo de trocar formulário em papel por PDF sem redesenhar etapas: digitalização, não necessariamente transformação. Pergunta: “Qual dos quatro testes costuma faltar nas propostas que chegam à sua unidade?” Transição para escuta de usuários.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Não prometa impacto antes de haver implementação e avaliação. Divulgação institucional e indicador operacional não equivalem a avaliação causal de impacto.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Conteúdo metodológico/didático; sem fonte externa necessária.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105" name="Google Shape;10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5 - Antes de propor uma lei: investigue a causa</a:t>
            </a:r>
            <a:br>
              <a:rPr lang="en-US"/>
            </a:br>
            <a:br>
              <a:rPr lang="en-US"/>
            </a:br>
            <a:r>
              <a:rPr lang="en-US"/>
              <a:t>OBJETIVO DE APRENDIZAGEM: Usar um diagnóstico enxuto centrado no usuário.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Ouça 5 a 10 usuários e quem executa o processo</a:t>
            </a:r>
            <a:br>
              <a:rPr lang="en-US"/>
            </a:br>
            <a:r>
              <a:rPr lang="en-US"/>
              <a:t>- Mapeie a jornada real: entrada, espera, retrabalho e saída</a:t>
            </a:r>
            <a:br>
              <a:rPr lang="en-US"/>
            </a:br>
            <a:r>
              <a:rPr lang="en-US"/>
              <a:t>- Separe requisito legal de hábito administrativo</a:t>
            </a:r>
            <a:br>
              <a:rPr lang="en-US"/>
            </a:br>
            <a:r>
              <a:rPr lang="en-US"/>
              <a:t>- Busque dados simples: volume, prazo, custo e abandono</a:t>
            </a:r>
            <a:br>
              <a:rPr lang="en-US"/>
            </a:br>
            <a:r>
              <a:rPr lang="en-US"/>
              <a:t>- Formule o problema em uma frase sem citar a solução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{"type":"funnel","steps":["Escuta","Jornada","Dados","Causa","Problema"]}</a:t>
            </a:r>
            <a:br>
              <a:rPr lang="en-US"/>
            </a:br>
            <a:br>
              <a:rPr lang="en-US"/>
            </a:br>
            <a:r>
              <a:rPr lang="en-US"/>
              <a:t>NOTAS DO PROFESSOR: Demonstre com o MEI: “leva 12 dias” é dado; “porque pede o mesmo documento em três setores” é hipótese de causa a confirmar; “criar um portal” é solução ainda não testada. Enfatize que servidores da ponta conhecem exceções e gargalos invisíveis. Pergunta: “Que dado mínimo provaria que a dor existe?”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 simplificação não autoriza afastar requisito legal, de segurança, urbanístico, sanitário, ambiental ou de acessibilidade aplicável.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https://www.planalto.gov.br/ccivil_03/_ato2015-2018/2017/lei/l13460.htm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139" name="Google Shape;13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6 - Competência e iniciativa: dois filtros diferentes</a:t>
            </a:r>
            <a:br>
              <a:rPr lang="en-US"/>
            </a:br>
            <a:br>
              <a:rPr lang="en-US"/>
            </a:br>
            <a:r>
              <a:rPr lang="en-US"/>
              <a:t>OBJETIVO DE APRENDIZAGEM: Distinguir o que o Município pode disciplinar de quem pode iniciar a proposição.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Competência = matéria que o Município pode tratar no seu espaço constitucional</a:t>
            </a:r>
            <a:br>
              <a:rPr lang="en-US"/>
            </a:br>
            <a:r>
              <a:rPr lang="en-US"/>
              <a:t>- Iniciativa = sujeito legitimado a iniciar o processo legislativo</a:t>
            </a:r>
            <a:br>
              <a:rPr lang="en-US"/>
            </a:br>
            <a:r>
              <a:rPr lang="en-US"/>
              <a:t>- Tema 917/STF: criar despesa não basta, sozinho, para haver vício de iniciativa</a:t>
            </a:r>
            <a:br>
              <a:rPr lang="en-US"/>
            </a:br>
            <a:r>
              <a:rPr lang="en-US"/>
              <a:t>- Limites permanecem: estrutura/atribuições de órgãos e regime de servidores exigem cautela</a:t>
            </a:r>
            <a:br>
              <a:rPr lang="en-US"/>
            </a:br>
            <a:r>
              <a:rPr lang="en-US"/>
              <a:t>- Lei Orgânica + Regimento Interno + Constituição completam o teste local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{"type":"two_filters","labels":["1. Competência","2. Iniciativa","3. Forma + orçamento"]}</a:t>
            </a:r>
            <a:br>
              <a:rPr lang="en-US"/>
            </a:br>
            <a:br>
              <a:rPr lang="en-US"/>
            </a:br>
            <a:r>
              <a:rPr lang="en-US"/>
              <a:t>NOTAS DO PROFESSOR: Explique “competência” com o art. 30 da CF (interesse local e suplementação) e “iniciativa” como porta de entrada formal do projeto. Leia a síntese do Tema 917 sem transformá-la em salvo-conduto: o conteúdo continua decisivo. Exemplo: vereador pode sugerir política, mas um texto que redesenha secretarias, cria atribuições concretas ou altera regime funcional exige análise específica. Pergunta: “Criar despesa torna qualquer lei parlamentar inconstitucional?” Resposta esperada: não automaticamente.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Tema 917: a tese afasta a ideia de que qualquer despesa gera reserva de iniciativa, mas não libera iniciativa parlamentar sobre estrutura/atribuições de órgãos ou regime jurídico de servidores. Não use “lei autorizativa” como correção automática de vício.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r>
              <a:rPr lang="en-US"/>
              <a:t>- https://portal.stf.jus.br/jurisprudenciaRepercussao/verAndamentoProcesso.asp?classeProcesso=RE&amp;incidente=4744414&amp;numeroProcesso=878911&amp;numeroTema=917</a:t>
            </a:r>
            <a:br>
              <a:rPr lang="en-US"/>
            </a:br>
            <a:br>
              <a:rPr lang="en-US"/>
            </a:br>
            <a:r>
              <a:rPr lang="en-US"/>
              <a:t>TEMPO ESTIMADO: 5 min</a:t>
            </a:r>
            <a:endParaRPr/>
          </a:p>
        </p:txBody>
      </p:sp>
      <p:sp>
        <p:nvSpPr>
          <p:cNvPr id="176" name="Google Shape;17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7 - Qual instrumento utilizar?</a:t>
            </a:r>
            <a:br>
              <a:rPr lang="en-US"/>
            </a:br>
            <a:br>
              <a:rPr lang="en-US"/>
            </a:br>
            <a:r>
              <a:rPr lang="en-US"/>
              <a:t>OBJETIVO DE APRENDIZAGEM: Escolher provisoriamente o instrumento adequado sem pressupor que toda inovação exige lei.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Direitos/deveres gerais ou benefício tributário? -&gt; avaliar lei</a:t>
            </a:r>
            <a:br>
              <a:rPr lang="en-US"/>
            </a:br>
            <a:r>
              <a:rPr lang="en-US"/>
              <a:t>- Assunto interno da Câmara? -&gt; resolução/ato da Mesa, conforme normas locais</a:t>
            </a:r>
            <a:br>
              <a:rPr lang="en-US"/>
            </a:br>
            <a:r>
              <a:rPr lang="en-US"/>
              <a:t>- Execução administrativa já autorizada? -&gt; ato administrativo/regulamentar</a:t>
            </a:r>
            <a:br>
              <a:rPr lang="en-US"/>
            </a:br>
            <a:r>
              <a:rPr lang="en-US"/>
              <a:t>- Demanda a outro Poder? -&gt; indicação/encaminhamento, quando cabível</a:t>
            </a:r>
            <a:br>
              <a:rPr lang="en-US"/>
            </a:br>
            <a:r>
              <a:rPr lang="en-US"/>
              <a:t>- Sempre: competência, iniciativa, orçamento, contratação, dados e controle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{"type":"decision_flow","nodes":["Problema","Muda direitos/deveres/tributo?","Assunto interno da Câmara?","Cabe execução na lei vigente?","Lei / revisão jurídica","Resolução ou ato interno","Ato administrativo / indicação","Redesenhar ou encaminhar"]}</a:t>
            </a:r>
            <a:br>
              <a:rPr lang="en-US"/>
            </a:br>
            <a:br>
              <a:rPr lang="en-US"/>
            </a:br>
            <a:r>
              <a:rPr lang="en-US"/>
              <a:t>NOTAS DO PROFESSOR: Percorra o fluxo começando no problema. Mostre que a resposta é provisória: o mesmo objetivo pode admitir instrumentos distintos conforme intensidade e desenho. Exemplo: “reduzir papel” pode começar com revisão de fluxo e ato interno; não exige necessariamente lei municipal. Pergunta: “Qual risco há em escolher o instrumento antes de desenhar a solução?”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 escolha do instrumento depende da Lei Orgânica, do Regimento Interno e da distribuição local de competências. Sanção do Executivo não convalida automaticamente vício de iniciativa.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r>
              <a:rPr lang="en-US"/>
              <a:t>- https://portal.stf.jus.br/jurisprudenciaRepercussao/verAndamentoProcesso.asp?classeProcesso=RE&amp;incidente=4744414&amp;numeroProcesso=878911&amp;numeroTema=917</a:t>
            </a:r>
            <a:br>
              <a:rPr lang="en-US"/>
            </a:br>
            <a:r>
              <a:rPr lang="en-US"/>
              <a:t>- https://portal.stf.jus.br/jurisprudenciaRepercussao/verAndamentoProcesso.asp?classeProcesso=RE&amp;incidente=4391271&amp;numeroProcesso=743480&amp;numeroTema=682</a:t>
            </a:r>
            <a:br>
              <a:rPr lang="en-US"/>
            </a:br>
            <a:br>
              <a:rPr lang="en-US"/>
            </a:br>
            <a:r>
              <a:rPr lang="en-US"/>
              <a:t>TEMPO ESTIMADO: 5 min</a:t>
            </a:r>
            <a:endParaRPr/>
          </a:p>
        </p:txBody>
      </p:sp>
      <p:sp>
        <p:nvSpPr>
          <p:cNvPr id="211" name="Google Shape;21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8 - Da ideia ao resultado: o fluxo completo</a:t>
            </a:r>
            <a:br>
              <a:rPr lang="en-US"/>
            </a:br>
            <a:br>
              <a:rPr lang="en-US"/>
            </a:br>
            <a:r>
              <a:rPr lang="en-US"/>
              <a:t>OBJETIVO DE APRENDIZAGEM: Visualizar inovação como ciclo de política pública e não como aprovação de norma.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Evidência -&gt; escuta -&gt; opções de solução</a:t>
            </a:r>
            <a:br>
              <a:rPr lang="en-US"/>
            </a:br>
            <a:r>
              <a:rPr lang="en-US"/>
              <a:t>- Competência/instrumento -&gt; análise técnica, fiscal e jurídica</a:t>
            </a:r>
            <a:br>
              <a:rPr lang="en-US"/>
            </a:br>
            <a:r>
              <a:rPr lang="en-US"/>
              <a:t>- Decisão formal -&gt; orçamento/contratação/configuração</a:t>
            </a:r>
            <a:br>
              <a:rPr lang="en-US"/>
            </a:br>
            <a:r>
              <a:rPr lang="en-US"/>
              <a:t>- Implementação -&gt; monitoramento -&gt; avaliação</a:t>
            </a:r>
            <a:br>
              <a:rPr lang="en-US"/>
            </a:br>
            <a:r>
              <a:rPr lang="en-US"/>
              <a:t>- Revisar, interromper ou ampliar conforme evidências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{"type":"cycle","steps":["Evidência","Escuta","Opções","Análise","Decisão","Implementação","Monitoramento","Revisão"]}</a:t>
            </a:r>
            <a:br>
              <a:rPr lang="en-US"/>
            </a:br>
            <a:br>
              <a:rPr lang="en-US"/>
            </a:br>
            <a:r>
              <a:rPr lang="en-US"/>
              <a:t>NOTAS DO PROFESSOR: Destaque três “portas de saída”: uma ideia pode ser revisada, arquivada com justificativa ou encaminhada a outro órgão. Aprovação legislativa não garante implementação; implementação não prova resultado. Pergunta: “Em que ponto seu órgão costuma parar: aprovação, implantação ou avaliação?”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Toda etapa pode exigir adequação orçamentária, contratação, proteção de dados e controles específicos. Evite fluxos que aparentem aprovação jurídica automática.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https://www.planalto.gov.br/ccivil_03/leis/lcp/lcp101.htm</a:t>
            </a:r>
            <a:br>
              <a:rPr lang="en-US"/>
            </a:br>
            <a:r>
              <a:rPr lang="en-US"/>
              <a:t>- https://www.planalto.gov.br/ccivil_03/leis/l4320.htm</a:t>
            </a:r>
            <a:br>
              <a:rPr lang="en-US"/>
            </a:br>
            <a:r>
              <a:rPr lang="en-US"/>
              <a:t>- https://www.planalto.gov.br/ccivil_03/_ato2019-2022/2021/lei/l14133.htm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259" name="Google Shape;25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9 - MEIs e microempresas: onde a burocracia aparece</a:t>
            </a:r>
            <a:br>
              <a:rPr lang="en-US"/>
            </a:br>
            <a:br>
              <a:rPr lang="en-US"/>
            </a:br>
            <a:r>
              <a:rPr lang="en-US"/>
              <a:t>OBJETIVO DE APRENDIZAGEM: Identificar atritos municipais que podem ser simplificados sem reduzir controles necessários.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Dados repetidos em cadastros que não conversam</a:t>
            </a:r>
            <a:br>
              <a:rPr lang="en-US"/>
            </a:br>
            <a:r>
              <a:rPr lang="en-US"/>
              <a:t>- Consulta de viabilidade tardia e retrabalho</a:t>
            </a:r>
            <a:br>
              <a:rPr lang="en-US"/>
            </a:br>
            <a:r>
              <a:rPr lang="en-US"/>
              <a:t>- Exigências iguais para riscos diferentes</a:t>
            </a:r>
            <a:br>
              <a:rPr lang="en-US"/>
            </a:br>
            <a:r>
              <a:rPr lang="en-US"/>
              <a:t>- Linguagem técnica e ausência de checklist único</a:t>
            </a:r>
            <a:br>
              <a:rPr lang="en-US"/>
            </a:br>
            <a:r>
              <a:rPr lang="en-US"/>
              <a:t>- Falta de status, prazo e canal de orientação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{"type":"journey_pain","labels":["Cadastrar","Comprovar","Licenciar","Pagar","Acompanhar"]}</a:t>
            </a:r>
            <a:br>
              <a:rPr lang="en-US"/>
            </a:br>
            <a:br>
              <a:rPr lang="en-US"/>
            </a:br>
            <a:r>
              <a:rPr lang="en-US"/>
              <a:t>NOTAS DO PROFESSOR: Explique a lógica da LC 123/2006, REDESIM e liberdade econômica como referências nacionais de simplificação. Não generalize a dispensa de licenças: classificação de risco e competência do órgão licenciador importam. Pergunte: “Qual exigência pode ser eliminada porque a própria Administração já possui a informação?”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Baixo risco não significa ausência de dever material. Zoneamento, acessibilidade, segurança, sanidade e meio ambiente continuam conforme a atividade e a competência. A regulamentação local deve ser conferida.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https://www.planalto.gov.br/ccivil_03/leis/lcp/lcp123.htm</a:t>
            </a:r>
            <a:br>
              <a:rPr lang="en-US"/>
            </a:br>
            <a:r>
              <a:rPr lang="en-US"/>
              <a:t>- https://www.planalto.gov.br/ccivil_03/_ato2007-2010/2007/lei/l11598.htm</a:t>
            </a:r>
            <a:br>
              <a:rPr lang="en-US"/>
            </a:br>
            <a:r>
              <a:rPr lang="en-US"/>
              <a:t>- https://www.planalto.gov.br/ccivil_03/_ato2019-2022/2019/lei/l13874.htm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304" name="Google Shape;30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10 - Caso real: Curitiba - Facilita Mais</a:t>
            </a:r>
            <a:br>
              <a:rPr lang="en-US"/>
            </a:br>
            <a:br>
              <a:rPr lang="en-US"/>
            </a:br>
            <a:r>
              <a:rPr lang="en-US"/>
              <a:t>OBJETIVO DE APRENDIZAGEM: Ler criticamente uma experiência oficial de desburocratização e separar norma, implementação e indicador.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Curitiba/PR | Decreto nº 2.350/2025 | vigência operacional em 09/02/2026</a:t>
            </a:r>
            <a:br>
              <a:rPr lang="en-US"/>
            </a:br>
            <a:r>
              <a:rPr lang="en-US"/>
              <a:t>- Baixo risco: categorias municipais dispensadas de licenças passaram de 606 para 1.200</a:t>
            </a:r>
            <a:br>
              <a:rPr lang="en-US"/>
            </a:br>
            <a:r>
              <a:rPr lang="en-US"/>
              <a:t>- Médio risco: previsão de alvará automático após criação do CNPJ, conforme regras do programa</a:t>
            </a:r>
            <a:br>
              <a:rPr lang="en-US"/>
            </a:br>
            <a:r>
              <a:rPr lang="en-US"/>
              <a:t>- Integração, processamento eletrônico e classificação de risco aparecem no desenho institucional</a:t>
            </a:r>
            <a:br>
              <a:rPr lang="en-US"/>
            </a:br>
            <a:r>
              <a:rPr lang="en-US"/>
              <a:t>- Indicador divulgado: 2h de tempo médio de abertura; dado institucional, não avaliação causal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{"type":"case_card","status":"IMPLEMENTADO","evidence":"Indicadores administrativos divulgados; impacto causal não localizado"}</a:t>
            </a:r>
            <a:br>
              <a:rPr lang="en-US"/>
            </a:br>
            <a:br>
              <a:rPr lang="en-US"/>
            </a:br>
            <a:r>
              <a:rPr lang="en-US"/>
              <a:t>NOTAS DO PROFESSOR: A denominação “Frente Comercial / Desburocratização” não foi localizada, em fonte oficial consultada, como programa específico. Por isso, use este equivalente oficial. Explique que o decreto regulamenta a simplificação local e entrou em vigor após adequações de sistemas. O dado de 2h é citado pelo Município com base no Mapa das Empresas e deve ser apresentado como indicador operacional. Pergunta: “Que controles você preservaria mesmo em um fluxo de baixo risco?”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Não copie lista de atividades sem verificar competências municipal, estadual e federal e regras de cada órgão licenciador. A classificação de risco e as condicionantes locais devem estar publicadas e atualizadas.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https://www.curitiba.pr.gov.br/noticias/equipe-da-prefeitura-apresenta-o-facilita-mais-para-o-sebrae-programa-colocou-curitiba-no-topo-das-cidades-menos-burocraticas-do-pais/81829</a:t>
            </a:r>
            <a:br>
              <a:rPr lang="en-US"/>
            </a:br>
            <a:r>
              <a:rPr lang="en-US"/>
              <a:t>- https://www.planalto.gov.br/ccivil_03/leis/lcp/lcp123.htm</a:t>
            </a:r>
            <a:br>
              <a:rPr lang="en-US"/>
            </a:br>
            <a:r>
              <a:rPr lang="en-US"/>
              <a:t>- https://www.planalto.gov.br/ccivil_03/_ato2007-2010/2007/lei/l11598.htm</a:t>
            </a:r>
            <a:br>
              <a:rPr lang="en-US"/>
            </a:br>
            <a:r>
              <a:rPr lang="en-US"/>
              <a:t>- https://www.planalto.gov.br/ccivil_03/_ato2019-2022/2019/lei/l13874.htm</a:t>
            </a:r>
            <a:br>
              <a:rPr lang="en-US"/>
            </a:br>
            <a:br>
              <a:rPr lang="en-US"/>
            </a:br>
            <a:r>
              <a:rPr lang="en-US"/>
              <a:t>TEMPO ESTIMADO: 5 min</a:t>
            </a:r>
            <a:endParaRPr/>
          </a:p>
        </p:txBody>
      </p:sp>
      <p:sp>
        <p:nvSpPr>
          <p:cNvPr id="341" name="Google Shape;34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11 - Jornada do empreendedor: antes e depois</a:t>
            </a:r>
            <a:br>
              <a:rPr lang="en-US"/>
            </a:br>
            <a:br>
              <a:rPr lang="en-US"/>
            </a:br>
            <a:r>
              <a:rPr lang="en-US"/>
              <a:t>OBJETIVO DE APRENDIZAGEM: Comparar um fluxo fragmentado com um fluxo redesenhado, sem confundir simplificação com ausência de controle.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ANTES: repetir dados -&gt; descobrir exigências aos poucos -&gt; licenças sem ordem clara -&gt; retornar ao balcão</a:t>
            </a:r>
            <a:br>
              <a:rPr lang="en-US"/>
            </a:br>
            <a:r>
              <a:rPr lang="en-US"/>
              <a:t>- DEPOIS: consulta de viabilidade -&gt; identificação única -&gt; classificação de risco -&gt; exigências em bloco -&gt; status digital/presencial</a:t>
            </a:r>
            <a:br>
              <a:rPr lang="en-US"/>
            </a:br>
            <a:r>
              <a:rPr lang="en-US"/>
              <a:t>- Automatizar o que é conferência objetiva</a:t>
            </a:r>
            <a:br>
              <a:rPr lang="en-US"/>
            </a:br>
            <a:r>
              <a:rPr lang="en-US"/>
              <a:t>- Reservar análise humana para exceções e risco relevante</a:t>
            </a:r>
            <a:br>
              <a:rPr lang="en-US"/>
            </a:br>
            <a:r>
              <a:rPr lang="en-US"/>
              <a:t>- Manter canal presencial e linguagem simples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{"type":"before_after","before":["3 cadastros","4 retornos","exigências tardias","sem status"],"after":["viabilidade 1º","dados reaproveitados","risco define licenças","status + apoio"]}</a:t>
            </a:r>
            <a:br>
              <a:rPr lang="en-US"/>
            </a:br>
            <a:br>
              <a:rPr lang="en-US"/>
            </a:br>
            <a:r>
              <a:rPr lang="en-US"/>
              <a:t>NOTAS DO PROFESSOR: Faça a turma notar que o “depois” não é apenas um aplicativo: ele muda sequência, reaproveita informação e torna a regra previsível. Mostre a importância de exceções bem desenhadas para quem não consegue usar o digital. Pergunta: “O que reduziria mais retrabalho: digitalizar o formulário ou mudar a ordem das etapas?”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 prestação digital deve preservar acessibilidade e alternativas adequadas. A Lei 14.129/2021 só alcança Municípios que adotem seus comandos por ato normativo próprio (art. 2º, III); use-a como referência apenas dentro desse alcance.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https://www.planalto.gov.br/ccivil_03/_ato2019-2022/2021/lei/l14129.htm</a:t>
            </a:r>
            <a:br>
              <a:rPr lang="en-US"/>
            </a:br>
            <a:r>
              <a:rPr lang="en-US"/>
              <a:t>- https://www.planalto.gov.br/ccivil_03/_ato2015-2018/2017/lei/l13460.htm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375" name="Google Shape;37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12 - Como desenhar a solução: simplificar com proporcionalidade</a:t>
            </a:r>
            <a:br>
              <a:rPr lang="en-US"/>
            </a:br>
            <a:br>
              <a:rPr lang="en-US"/>
            </a:br>
            <a:r>
              <a:rPr lang="en-US"/>
              <a:t>OBJETIVO DE APRENDIZAGEM: Transformar diagnóstico em requisitos de desenho do serviço.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Um cadastro mestre; pedir dado já existente só com justificativa</a:t>
            </a:r>
            <a:br>
              <a:rPr lang="en-US"/>
            </a:br>
            <a:r>
              <a:rPr lang="en-US"/>
              <a:t>- Viabilidade antes de custos e documentos extensos</a:t>
            </a:r>
            <a:br>
              <a:rPr lang="en-US"/>
            </a:br>
            <a:r>
              <a:rPr lang="en-US"/>
              <a:t>- Risco define intensidade do controle e momento da fiscalização</a:t>
            </a:r>
            <a:br>
              <a:rPr lang="en-US"/>
            </a:br>
            <a:r>
              <a:rPr lang="en-US"/>
              <a:t>- Checklist único com base legal, prazo e responsável</a:t>
            </a:r>
            <a:br>
              <a:rPr lang="en-US"/>
            </a:br>
            <a:r>
              <a:rPr lang="en-US"/>
              <a:t>- Painel de status + canal humano para dúvidas e exceções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{"type":"design_rules","labels":["Uma vez","Antes","Proporcional","Claro","Rastreável"]}</a:t>
            </a:r>
            <a:br>
              <a:rPr lang="en-US"/>
            </a:br>
            <a:br>
              <a:rPr lang="en-US"/>
            </a:br>
            <a:r>
              <a:rPr lang="en-US"/>
              <a:t>NOTAS DO PROFESSOR: Conecte com a Lei 13.460/2017 (direitos do usuário) e, se adotada localmente, Lei 14.129/2021. Enfatize que “proporcional” não significa relaxar segurança: controles podem migrar de autorização prévia para fiscalização posterior quando a lei e o risco permitirem. Transição para atividade 1.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Interoperabilidade e reaproveitamento de dados precisam respeitar LGPD, sigilos legais e segurança. Não coletar mais dados “por precaução”.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https://www.planalto.gov.br/ccivil_03/_ato2015-2018/2017/lei/l13460.htm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r>
              <a:rPr lang="en-US"/>
              <a:t>- https://www.planalto.gov.br/ccivil_03/_ato2019-2022/2021/lei/l14129.htm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420" name="Google Shape;42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13 - ATIVIDADE 1 - Desburocratizar com responsabilidade</a:t>
            </a:r>
            <a:br>
              <a:rPr lang="en-US"/>
            </a:br>
            <a:br>
              <a:rPr lang="en-US"/>
            </a:br>
            <a:r>
              <a:rPr lang="en-US"/>
              <a:t>OBJETIVO DE APRENDIZAGEM: Aplicar triagem de etapas redundantes, automatizáveis e juridicamente necessárias.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CASO FICTÍCIO: pequena loja de baixo risco enfrenta 9 etapas</a:t>
            </a:r>
            <a:br>
              <a:rPr lang="en-US"/>
            </a:br>
            <a:r>
              <a:rPr lang="en-US"/>
              <a:t>- Em duplas: marque cada etapa como ELIMINAR, AUTOMATIZAR, REORDENAR ou MANTER</a:t>
            </a:r>
            <a:br>
              <a:rPr lang="en-US"/>
            </a:br>
            <a:r>
              <a:rPr lang="en-US"/>
              <a:t>- Justifique com: risco, informação já disponível e base legal a confirmar</a:t>
            </a:r>
            <a:br>
              <a:rPr lang="en-US"/>
            </a:br>
            <a:r>
              <a:rPr lang="en-US"/>
              <a:t>- Entregável: novo fluxo com no máximo 6 etapas</a:t>
            </a:r>
            <a:br>
              <a:rPr lang="en-US"/>
            </a:br>
            <a:r>
              <a:rPr lang="en-US"/>
              <a:t>- Regra: simplificar sem dispensar controle necessário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{"type":"activity","number":"01","prompt":"9 etapas -&gt; redesenhar em até 6","badge":"HIPÓTESE DIDÁTICA"}</a:t>
            </a:r>
            <a:br>
              <a:rPr lang="en-US"/>
            </a:br>
            <a:br>
              <a:rPr lang="en-US"/>
            </a:br>
            <a:r>
              <a:rPr lang="en-US"/>
              <a:t>NOTAS DO PROFESSOR: OBJETIVO: praticar simplificação baseada em risco. TEMPO: 8 min. ORGANIZAÇÃO: duplas. ENUNCIADO PARA LEITURA: “Uma pequena loja fictícia classificada preliminarmente como baixo risco recebe o seguinte procedimento: (1) ficha em papel; (2) repetição dos mesmos dados no portal; (3) cópia de CNPJ e CPF, embora a Administração consulte bases; (4) certidão municipal pedida ao usuário apesar de consulta interna; (5) consulta de viabilidade somente depois do protocolo; (6) licenças sanitária, ambiental e de incêndio exigidas indistintamente; (7) pagamento de taxa; (8) nova declaração de dados já informados; (9) inspeção prévia obrigatória para todos. Redesenhem o fluxo em até seis etapas. Marquem o que eliminar, automatizar, reordenar ou manter e anotem qual requisito precisa de confirmação jurídica.” INFORMAÇÕES: a atividade é fictícia; pressupõe integração mínima de cadastros; obrigações de zoneamento, segurança, acessibilidade e licenciamento especial continuam quando aplicáveis. PRODUTO: fluxo de até seis etapas + 3 justificativas. RESPOSTA ORIENTADORA: viabilidade deve vir antes; dados repetidos/certidão interna podem ser reaproveitados; classificação de risco deve anteceder a definição de licenças; licenças especiais e inspeção prévia somente quando a norma/risco exigir; fiscalização posterior pode ser preservada; taxa só pode ser eliminada/alterada com base jurídica. ALTERNATIVAS ACEITÁVEIS: manter conferência de identidade, cadastro fiscal ou declaração única; prever canal presencial. ERROS FREQUENTES: “eliminar tudo”, confundir baixo risco com ausência de dever material, retirar taxa sem lei, presumir que integração de dados autoriza qualquer compartilhamento. DEVOLUTIVA: “Qual etapa vocês mantiveram mesmo sendo incômoda - e por quê?”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 atividade não afirma que uma etapa real deva ser eliminada. Cada Município deve verificar legislação, classificação de risco, taxas, integrações e competências dos órgãos.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https://www.planalto.gov.br/ccivil_03/leis/lcp/lcp123.htm</a:t>
            </a:r>
            <a:br>
              <a:rPr lang="en-US"/>
            </a:br>
            <a:r>
              <a:rPr lang="en-US"/>
              <a:t>- https://www.planalto.gov.br/ccivil_03/_ato2007-2010/2007/lei/l11598.htm</a:t>
            </a:r>
            <a:br>
              <a:rPr lang="en-US"/>
            </a:br>
            <a:r>
              <a:rPr lang="en-US"/>
              <a:t>- https://www.planalto.gov.br/ccivil_03/_ato2019-2022/2019/lei/l13874.htm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br>
              <a:rPr lang="en-US"/>
            </a:br>
            <a:r>
              <a:rPr lang="en-US"/>
              <a:t>TEMPO ESTIMADO: 8 min</a:t>
            </a:r>
            <a:endParaRPr/>
          </a:p>
        </p:txBody>
      </p:sp>
      <p:sp>
        <p:nvSpPr>
          <p:cNvPr id="461" name="Google Shape;461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7" name="Google Shape;49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14 - IPTU Verde: benefício tributário não é programa ambiental completo</a:t>
            </a:r>
            <a:br>
              <a:rPr lang="en-US"/>
            </a:br>
            <a:br>
              <a:rPr lang="en-US"/>
            </a:br>
            <a:r>
              <a:rPr lang="en-US"/>
              <a:t>OBJETIVO DE APRENDIZAGEM: Distinguir mecanismos tributários e identificar requisitos mínimos de desenho.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Desconto: reduz percentual do imposto segundo critérios legais</a:t>
            </a:r>
            <a:br>
              <a:rPr lang="en-US"/>
            </a:br>
            <a:r>
              <a:rPr lang="en-US"/>
              <a:t>- Isenção: exclui a obrigação tributária nas hipóteses definidas em lei</a:t>
            </a:r>
            <a:br>
              <a:rPr lang="en-US"/>
            </a:br>
            <a:r>
              <a:rPr lang="en-US"/>
              <a:t>- Outros incentivos podem usar pontuação, certificação e revisão periódica</a:t>
            </a:r>
            <a:br>
              <a:rPr lang="en-US"/>
            </a:br>
            <a:r>
              <a:rPr lang="en-US"/>
              <a:t>- Critérios precisam ser verificáveis: obra, equipamento, desempenho ou manutenção</a:t>
            </a:r>
            <a:br>
              <a:rPr lang="en-US"/>
            </a:br>
            <a:r>
              <a:rPr lang="en-US"/>
              <a:t>- Benefício fiscal ≠ programa administrativo ≠ investimento público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{"type":"three_columns","labels":["Benefício tributário","Programa administrativo","Investimento público"]}</a:t>
            </a:r>
            <a:br>
              <a:rPr lang="en-US"/>
            </a:br>
            <a:br>
              <a:rPr lang="en-US"/>
            </a:br>
            <a:r>
              <a:rPr lang="en-US"/>
              <a:t>NOTAS DO PROFESSOR: Defina os termos na primeira utilização. Mostre que o mesmo objetivo ambiental pode ser perseguido por incentivo tributário, assistência técnica, compras públicas ou investimento em prédios municipais. Pergunta: “Quem consegue instalar a solução antes de receber o desconto?” Introduza o problema de equidade.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Incentivo fiscal exige lei e disciplina de acesso, comprovação, fiscalização e revisão. Iniciativa tributária não é automaticamente reservada ao Executivo (Tema 682), mas os requisitos fiscais e a legislação local permanecem.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https://portal.stf.jus.br/jurisprudenciaRepercussao/verAndamentoProcesso.asp?classeProcesso=RE&amp;incidente=4391271&amp;numeroProcesso=743480&amp;numeroTema=682</a:t>
            </a:r>
            <a:br>
              <a:rPr lang="en-US"/>
            </a:br>
            <a:r>
              <a:rPr lang="en-US"/>
              <a:t>- https://www.planalto.gov.br/ccivil_03/leis/lcp/lcp101.htm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498" name="Google Shape;498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3" name="Google Shape;533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15 - Caso real: Salvador - IPTU Verde</a:t>
            </a:r>
            <a:br>
              <a:rPr lang="en-US"/>
            </a:br>
            <a:br>
              <a:rPr lang="en-US"/>
            </a:br>
            <a:r>
              <a:rPr lang="en-US"/>
              <a:t>OBJETIVO DE APRENDIZAGEM: Analisar um incentivo vigente usando critérios, adesão e limites da evidência disponível.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Salvador/BA | Lei nº 8.474/2013, art. 5º | Decreto nº 36.288/2022, alterado pelo Dec. nº 38.884/2024</a:t>
            </a:r>
            <a:br>
              <a:rPr lang="en-US"/>
            </a:br>
            <a:r>
              <a:rPr lang="en-US"/>
              <a:t>- Programa certifica práticas sustentáveis e concede desconto conforme pontuação</a:t>
            </a:r>
            <a:br>
              <a:rPr lang="en-US"/>
            </a:br>
            <a:r>
              <a:rPr lang="en-US"/>
              <a:t>- 2026: 6.543 imóveis beneficiados; 1.028 novas adesões em relação a 2025</a:t>
            </a:r>
            <a:br>
              <a:rPr lang="en-US"/>
            </a:br>
            <a:r>
              <a:rPr lang="en-US"/>
              <a:t>- Modelo divulgado: 81 requisitos em 8 categorias; faixas de desconto 5%, 7% e 10%</a:t>
            </a:r>
            <a:br>
              <a:rPr lang="en-US"/>
            </a:br>
            <a:r>
              <a:rPr lang="en-US"/>
              <a:t>- Dado disponível mede adesão; impacto ambiental causal e custo fiscal agregado não foram localizados na notícia de 2026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{"type":"case_card","status":"NORMA VIGENTE + IMPLEMENTAÇÃO","evidence":"Adesão documentada; avaliação de impacto ambiental não localizada"}</a:t>
            </a:r>
            <a:br>
              <a:rPr lang="en-US"/>
            </a:br>
            <a:br>
              <a:rPr lang="en-US"/>
            </a:br>
            <a:r>
              <a:rPr lang="en-US"/>
              <a:t>NOTAS DO PROFESSOR: Mostre o procedimento divulgado: inscrição, documentação, análise/fiscalização e certificação. Aponte que número de beneficiados indica alcance administrativo, não prova redução de emissões, água ou energia. O Decreto 36.288/2022 substituiu o antigo 29.100/2017; houve alteração em 2024. Pergunta: “Qual dado faltaria para saber se o incentivo compra resultado ambiental com bom custo fiscal?”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Ao adaptar, prever método de comprovação, validade do benefício, auditoria, revisão/suspensão e cálculo da renúncia. Critérios muito dependentes de investimento privado podem excluir proprietários de menor renda.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https://www2.sefaz.salvador.ba.gov.br/noticias/iptu-verde-se-torna-referencia-na-politica-fiscal-de-incentivo-a-sustentabilidade</a:t>
            </a:r>
            <a:br>
              <a:rPr lang="en-US"/>
            </a:br>
            <a:r>
              <a:rPr lang="en-US"/>
              <a:t>- https://www2.sefaz.salvador.ba.gov.br/legislacao/decreto/DECRETO-Anistia%2C%20incentivo%20fiscal%2C%20isen%C3%A7%C3%B5es%20e%20remiss%C3%A3o</a:t>
            </a:r>
            <a:br>
              <a:rPr lang="en-US"/>
            </a:br>
            <a:r>
              <a:rPr lang="en-US"/>
              <a:t>- https://www.planalto.gov.br/ccivil_03/leis/lcp/lcp101.htm</a:t>
            </a:r>
            <a:br>
              <a:rPr lang="en-US"/>
            </a:br>
            <a:br>
              <a:rPr lang="en-US"/>
            </a:br>
            <a:r>
              <a:rPr lang="en-US"/>
              <a:t>TEMPO ESTIMADO: 5 min</a:t>
            </a:r>
            <a:endParaRPr/>
          </a:p>
        </p:txBody>
      </p:sp>
      <p:sp>
        <p:nvSpPr>
          <p:cNvPr id="534" name="Google Shape;534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7" name="Google Shape;567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16 - Viabilidade fiscal e equidade: quatro perguntas</a:t>
            </a:r>
            <a:br>
              <a:rPr lang="en-US"/>
            </a:br>
            <a:br>
              <a:rPr lang="en-US"/>
            </a:br>
            <a:r>
              <a:rPr lang="en-US"/>
              <a:t>OBJETIVO DE APRENDIZAGEM: Testar se o benefício tributário é financeiramente sustentável e socialmente acessível.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Quanto de receita deixará de entrar? Estime ano inicial + 2 seguintes</a:t>
            </a:r>
            <a:br>
              <a:rPr lang="en-US"/>
            </a:br>
            <a:r>
              <a:rPr lang="en-US"/>
              <a:t>- O benefício cabe na LDO/LOA e atende art. 14 da LRF + art. 113 do ADCT?</a:t>
            </a:r>
            <a:br>
              <a:rPr lang="en-US"/>
            </a:br>
            <a:r>
              <a:rPr lang="en-US"/>
              <a:t>- Quem consegue pagar a melhoria antes de receber o desconto?</a:t>
            </a:r>
            <a:br>
              <a:rPr lang="en-US"/>
            </a:br>
            <a:r>
              <a:rPr lang="en-US"/>
              <a:t>- Como comprovar, fiscalizar, revisar e encerrar benefício indevido?</a:t>
            </a:r>
            <a:br>
              <a:rPr lang="en-US"/>
            </a:br>
            <a:r>
              <a:rPr lang="en-US"/>
              <a:t>- Qual indicador ambiental justifica manter o incentivo?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{"type":"checklist","labels":["Impacto","Orçamento","Equidade","Controle","Resultado"]}</a:t>
            </a:r>
            <a:br>
              <a:rPr lang="en-US"/>
            </a:br>
            <a:br>
              <a:rPr lang="en-US"/>
            </a:br>
            <a:r>
              <a:rPr lang="en-US"/>
              <a:t>NOTAS DO PROFESSOR: Explique “renúncia de receita” como perda de arrecadação decorrente do incentivo. Em 2026, o STF reiterou a necessidade de observar art. 14 da LRF e art. 113 do ADCT em proposições com benefícios tributários/obrigações fiscais. Mostre opções de equidade sem impor uma resposta: faixas de benefício, bônus social, assistência técnica, fundo rotativo ou programa separado - todos dependem de base e orçamento. Pergunta: “Um desconto igual para todos produz acesso igual?”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Não basta invocar Tema 682. A proposta deve conter estimativa de impacto e atender os requisitos fiscais aplicáveis, além de LDO, LOA e legislação tributária local.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https://www.planalto.gov.br/ccivil_03/leis/lcp/lcp101.htm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r>
              <a:rPr lang="en-US"/>
              <a:t>- https://portal.stf.jus.br/jurisprudenciaRepercussao/verAndamentoProcesso.asp?classeProcesso=RE&amp;incidente=4391271&amp;numeroProcesso=743480&amp;numeroTema=682</a:t>
            </a:r>
            <a:br>
              <a:rPr lang="en-US"/>
            </a:br>
            <a:r>
              <a:rPr lang="en-US"/>
              <a:t>- https://noticias.stf.jus.br/postsnoticias/stf-decide-que-desoneracao-tributaria-exige-compensacao-nas-contas-publicas/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568" name="Google Shape;568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4" name="Google Shape;60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17 - Energia solar em prédios públicos: Curitiba - Pirâmide Solar</a:t>
            </a:r>
            <a:br>
              <a:rPr lang="en-US"/>
            </a:br>
            <a:br>
              <a:rPr lang="en-US"/>
            </a:br>
            <a:r>
              <a:rPr lang="en-US"/>
              <a:t>OBJETIVO DE APRENDIZAGEM: Ler um caso implementado e identificar componentes técnicos, contratuais e de medição.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Curitiba/PR | Parque Fotovoltaico da Caximba | operação desde 2023</a:t>
            </a:r>
            <a:br>
              <a:rPr lang="en-US"/>
            </a:br>
            <a:r>
              <a:rPr lang="en-US"/>
              <a:t>- 8,6 mil painéis e 4,55 MWp de potência instalada</a:t>
            </a:r>
            <a:br>
              <a:rPr lang="en-US"/>
            </a:br>
            <a:r>
              <a:rPr lang="en-US"/>
              <a:t>- Até 24/03/2026: 16.633 MWh gerados; Prefeitura divulga economia acumulada de R$ 8,76 milhões</a:t>
            </a:r>
            <a:br>
              <a:rPr lang="en-US"/>
            </a:br>
            <a:r>
              <a:rPr lang="en-US"/>
              <a:t>- Energia compensada na rede; créditos atendem 304 prédios públicos</a:t>
            </a:r>
            <a:br>
              <a:rPr lang="en-US"/>
            </a:br>
            <a:r>
              <a:rPr lang="en-US"/>
              <a:t>- Resultados são operacionais/institucionais; estudo causal independente não foi localizado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{"type":"case_card","status":"IMPLEMENTADO","evidence":"Geração e economia divulgadas pelo Município/Copel"}</a:t>
            </a:r>
            <a:br>
              <a:rPr lang="en-US"/>
            </a:br>
            <a:br>
              <a:rPr lang="en-US"/>
            </a:br>
            <a:r>
              <a:rPr lang="en-US"/>
              <a:t>NOTAS DO PROFESSOR: Explique que o projeto foi antecedido por estudos técnicos e cooperação, e opera sob regras de geração distribuída. Mostre que o dado de economia deve ser identificado como cálculo institucional, com data-base, e que manutenção também afeta desempenho. Pergunta: “Que indicador você acompanharia mensalmente além da conta de energia?”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Projetos próprios exigem estudo de consumo e local, viabilidade econômico-financeira, planejamento orçamentário, contratação quando aplicável, conexão/distribuidora, Lei 14.300/2022 e Lei 14.133/2021. Não copie escala sem dimensionamento local.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https://www.curitiba.pr.gov.br/noticias/piramide-solar-completa-3-anos-de-funcionamento-e-gera-economia-de-r-876-milhoes-para-a-prefeitura-de-curitiba/82469</a:t>
            </a:r>
            <a:br>
              <a:rPr lang="en-US"/>
            </a:br>
            <a:r>
              <a:rPr lang="en-US"/>
              <a:t>- https://www.planalto.gov.br/ccivil_03/_ato2019-2022/2022/lei/l14300.htm</a:t>
            </a:r>
            <a:br>
              <a:rPr lang="en-US"/>
            </a:br>
            <a:r>
              <a:rPr lang="en-US"/>
              <a:t>- https://www.planalto.gov.br/ccivil_03/_ato2019-2022/2021/lei/l14133.htm</a:t>
            </a:r>
            <a:br>
              <a:rPr lang="en-US"/>
            </a:br>
            <a:br>
              <a:rPr lang="en-US"/>
            </a:br>
            <a:r>
              <a:rPr lang="en-US"/>
              <a:t>TEMPO ESTIMADO: 5 min</a:t>
            </a:r>
            <a:endParaRPr/>
          </a:p>
        </p:txBody>
      </p:sp>
      <p:sp>
        <p:nvSpPr>
          <p:cNvPr id="605" name="Google Shape;605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8" name="Google Shape;63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18 - Fluxo do projeto de energia solar</a:t>
            </a:r>
            <a:br>
              <a:rPr lang="en-US"/>
            </a:br>
            <a:br>
              <a:rPr lang="en-US"/>
            </a:br>
            <a:r>
              <a:rPr lang="en-US"/>
              <a:t>OBJETIVO DE APRENDIZAGEM: Organizar a sequência de decisão e prever saída quando a solução não for viável.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Diagnóstico de consumo e perfil de carga</a:t>
            </a:r>
            <a:br>
              <a:rPr lang="en-US"/>
            </a:br>
            <a:r>
              <a:rPr lang="en-US"/>
              <a:t>- Viabilidade técnica + econômica + modelo de contratação</a:t>
            </a:r>
            <a:br>
              <a:rPr lang="en-US"/>
            </a:br>
            <a:r>
              <a:rPr lang="en-US"/>
              <a:t>- Compatibilidade PPA/LDO/LOA e disponibilidade de recursos</a:t>
            </a:r>
            <a:br>
              <a:rPr lang="en-US"/>
            </a:br>
            <a:r>
              <a:rPr lang="en-US"/>
              <a:t>- Contratação/conexão -&gt; instalação -&gt; comissionamento</a:t>
            </a:r>
            <a:br>
              <a:rPr lang="en-US"/>
            </a:br>
            <a:r>
              <a:rPr lang="en-US"/>
              <a:t>- Medição de MWh, R$, disponibilidade, manutenção e revisão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{"type":"decision_flow_solar","nodes":["Consumo","Local viável?","Modelo econômico viável?","Planejamento + contratação","Conexão/instalação","Medir e manter","Não: eficiência/novo local","Não: redesenhar modelo"]}</a:t>
            </a:r>
            <a:br>
              <a:rPr lang="en-US"/>
            </a:br>
            <a:br>
              <a:rPr lang="en-US"/>
            </a:br>
            <a:r>
              <a:rPr lang="en-US"/>
              <a:t>NOTAS DO PROFESSOR: Percorra as decisões “sim/não”. Se o telhado é inadequado, a conclusão pode ser eficiência energética, outro prédio ou contratação de energia - não forçar solar. Inclua custo de manutenção, seguros, degradação, substituição de inversores e governança do contrato. Pergunta: “O que faria o projeto parar antes da licitação?”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Não iniciar contratação antes de estudos, definição do objeto, orçamento e regime de conexão. A geração distribuída segue o marco legal e a regulamentação setorial vigente.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https://www.planalto.gov.br/ccivil_03/_ato2019-2022/2021/lei/l14133.htm</a:t>
            </a:r>
            <a:br>
              <a:rPr lang="en-US"/>
            </a:br>
            <a:r>
              <a:rPr lang="en-US"/>
              <a:t>- https://www.planalto.gov.br/ccivil_03/_ato2019-2022/2022/lei/l14300.htm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639" name="Google Shape;639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6" name="Google Shape;68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19 - ATIVIDADE 2 - Qual solução ambiental priorizar?</a:t>
            </a:r>
            <a:br>
              <a:rPr lang="en-US"/>
            </a:br>
            <a:br>
              <a:rPr lang="en-US"/>
            </a:br>
            <a:r>
              <a:rPr lang="en-US"/>
              <a:t>OBJETIVO DE APRENDIZAGEM: Comparar incentivo tributário e investimento público usando dados hipotéticos, capacidade de execução e alcance social.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HIPÓTESE DIDÁTICA A - IPTU Verde piloto: renúncia máx. R$ 240 mil/ano + R$ 60 mil/ano de administração; até 400 imóveis</a:t>
            </a:r>
            <a:br>
              <a:rPr lang="en-US"/>
            </a:br>
            <a:r>
              <a:rPr lang="en-US"/>
              <a:t>- HIPÓTESE DIDÁTICA B - solar em 3 prédios: investimento R$ 850 mil; geração estimada 210 MWh/ano; economia bruta estimada R$ 180 mil/ano; manutenção R$ 15 mil/ano</a:t>
            </a:r>
            <a:br>
              <a:rPr lang="en-US"/>
            </a:br>
            <a:r>
              <a:rPr lang="en-US"/>
              <a:t>- Município dispõe de R$ 900 mil para investimento e equipe para 1 contrato médio</a:t>
            </a:r>
            <a:br>
              <a:rPr lang="en-US"/>
            </a:br>
            <a:r>
              <a:rPr lang="en-US"/>
              <a:t>- 40% das famílias moram de aluguel ou têm baixa capacidade de investimento inicial</a:t>
            </a:r>
            <a:br>
              <a:rPr lang="en-US"/>
            </a:br>
            <a:r>
              <a:rPr lang="en-US"/>
              <a:t>- Escolha UMA prioridade e indique 2 salvaguardas + 2 indicadores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{"type":"activity_compare","number":"02","badge":"DADOS 100% FICTÍCIOS"}</a:t>
            </a:r>
            <a:br>
              <a:rPr lang="en-US"/>
            </a:br>
            <a:br>
              <a:rPr lang="en-US"/>
            </a:br>
            <a:r>
              <a:rPr lang="en-US"/>
              <a:t>NOTAS DO PROFESSOR: OBJETIVO: comparar alternativas sem tratar política pública como ranking universal. TEMPO: 8 min. ORGANIZAÇÃO: pequenos grupos de 3-4. ENUNCIADO: “Com os dados hipotéticos da tela, escolham uma prioridade para o primeiro ano. A escolha deve caber na capacidade administrativa apresentada. Justifiquem com objetivo principal, alcance social, custo/renúncia, risco de execução e prazo de resultado. Acrescentem duas salvaguardas e dois indicadores.” INFORMAÇÕES: Opção A é benefício tributário hipotético; Opção B é investimento público hipotético; não são estimativas reais. Um cálculo simples da Opção B, apenas didático, sugere recuperação aproximada de 5,2 anos usando economia líquida de R$ 165 mil/ano, sem desconto financeiro ou degradação. PRODUTO: decisão justificada em 5 linhas. RESPOSTA ORIENTADORA: ambas podem ser defensáveis conforme objetivo. A pode estimular imóveis privados, mas exige estimativa fiscal, comprovação e desenho de equidade. B concentra benefício financeiro no poder público, exige capacidade de contratação/manutenção e estudo técnico. ALTERNATIVAS: priorizar A com teto, revisão e apoio a baixa renda; priorizar B com medição e plano de manutenção. ERROS FREQUENTES: comparar renúncia anual com investimento único sem horizonte, tratar estimativa como garantia, ignorar locatários/baixa renda, esquecer manutenção. DEVOLUTIVA: “Qual dado, se mudasse, faria o grupo trocar de prioridade?”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Exercício fictício; não constitui recomendação de política. A decisão real exige dados locais, análise técnica, fiscal e jurídica.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https://www.planalto.gov.br/ccivil_03/leis/lcp/lcp101.htm</a:t>
            </a:r>
            <a:br>
              <a:rPr lang="en-US"/>
            </a:br>
            <a:r>
              <a:rPr lang="en-US"/>
              <a:t>- https://www.planalto.gov.br/ccivil_03/_ato2019-2022/2021/lei/l14133.htm</a:t>
            </a:r>
            <a:br>
              <a:rPr lang="en-US"/>
            </a:br>
            <a:r>
              <a:rPr lang="en-US"/>
              <a:t>- https://www.planalto.gov.br/ccivil_03/_ato2019-2022/2022/lei/l14300.htm</a:t>
            </a:r>
            <a:br>
              <a:rPr lang="en-US"/>
            </a:br>
            <a:br>
              <a:rPr lang="en-US"/>
            </a:br>
            <a:r>
              <a:rPr lang="en-US"/>
              <a:t>TEMPO ESTIMADO: 8 min</a:t>
            </a:r>
            <a:endParaRPr/>
          </a:p>
        </p:txBody>
      </p:sp>
      <p:sp>
        <p:nvSpPr>
          <p:cNvPr id="687" name="Google Shape;687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3" name="Google Shape;72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20 - Combate ao desperdício: medir antes de comprar tecnologia</a:t>
            </a:r>
            <a:br>
              <a:rPr lang="en-US"/>
            </a:br>
            <a:br>
              <a:rPr lang="en-US"/>
            </a:br>
            <a:r>
              <a:rPr lang="en-US"/>
              <a:t>OBJETIVO DE APRENDIZAGEM: Construir uma linha de base simples para papel, energia, água e tempo de processo.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Escolha 4 linhas de base: resmas, kWh, m³ e prazo médio</a:t>
            </a:r>
            <a:br>
              <a:rPr lang="en-US"/>
            </a:br>
            <a:r>
              <a:rPr lang="en-US"/>
              <a:t>- Localize os 20% de rotinas que concentram consumo/retrabalho</a:t>
            </a:r>
            <a:br>
              <a:rPr lang="en-US"/>
            </a:br>
            <a:r>
              <a:rPr lang="en-US"/>
              <a:t>- Separe consumo evitável de obrigação de arquivo/segurança</a:t>
            </a:r>
            <a:br>
              <a:rPr lang="en-US"/>
            </a:br>
            <a:r>
              <a:rPr lang="en-US"/>
              <a:t>- Teste pequena mudança antes de aquisição ampla</a:t>
            </a:r>
            <a:br>
              <a:rPr lang="en-US"/>
            </a:br>
            <a:r>
              <a:rPr lang="en-US"/>
              <a:t>- Divulgue metodologia junto com o resultado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{"type":"baseline","metrics":["resmas/mês","kWh/m²","m³/pessoa","dias/processo"]}</a:t>
            </a:r>
            <a:br>
              <a:rPr lang="en-US"/>
            </a:br>
            <a:br>
              <a:rPr lang="en-US"/>
            </a:br>
            <a:r>
              <a:rPr lang="en-US"/>
              <a:t>NOTAS DO PROFESSOR: Exemplo: reduzir impressão de cópia de trabalho pode ser imediato; eliminar original exige regra arquivística. Mostre que “economia” precisa de período e base de comparação. Transição para o caso Câmara Sem Papel.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Economia alegada deve indicar escopo, período, preços e custos novos (licenças, armazenamento, suporte, certificação, treinamento).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Conteúdo metodológico/didático; sem fonte externa necessária.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724" name="Google Shape;724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6" name="Google Shape;75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21 - Câmara “Zero Papel”: Vitória - leitura crítica da economia</a:t>
            </a:r>
            <a:br>
              <a:rPr lang="en-US"/>
            </a:br>
            <a:br>
              <a:rPr lang="en-US"/>
            </a:br>
            <a:r>
              <a:rPr lang="en-US"/>
              <a:t>OBJETIVO DE APRENDIZAGEM: Diferenciar resultado documentado de afirmações amplas não comprovadas.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Vitória/ES | programa Câmara Sem Papel | implementação concluída em 2014</a:t>
            </a:r>
            <a:br>
              <a:rPr lang="en-US"/>
            </a:br>
            <a:r>
              <a:rPr lang="en-US"/>
              <a:t>- Assinatura digital passou a integrar processos legislativos e administrativos</a:t>
            </a:r>
            <a:br>
              <a:rPr lang="en-US"/>
            </a:br>
            <a:r>
              <a:rPr lang="en-US"/>
              <a:t>- Economia divulgada na 1ª etapa: R$ 38 mil APENAS na digitalização do protocolo de Indicações dos gabinetes</a:t>
            </a:r>
            <a:br>
              <a:rPr lang="en-US"/>
            </a:br>
            <a:r>
              <a:rPr lang="en-US"/>
              <a:t>- NÃO COMPROVADO no corte: “economia superior a 70% do orçamento de custeio” - afirmação excluída</a:t>
            </a:r>
            <a:br>
              <a:rPr lang="en-US"/>
            </a:br>
            <a:r>
              <a:rPr lang="en-US"/>
              <a:t>- Lição: publicar escopo, período, base de comparação e custo total de propriedade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{"type":"case_card","status":"IMPLEMENTADO","evidence":"R$ 38 mil com escopo limitado; &gt;70% do custeio não localizado"}</a:t>
            </a:r>
            <a:br>
              <a:rPr lang="en-US"/>
            </a:br>
            <a:br>
              <a:rPr lang="en-US"/>
            </a:br>
            <a:r>
              <a:rPr lang="en-US"/>
              <a:t>NOTAS DO PROFESSOR: Leia a frase “apenas com a digitalização da protocolização das Indicações” e peça que a turma identifique o denominador correto. Explique custo total de propriedade: software, nuvem/servidor, suporte, certificados, digitalização de legado, treinamento e migração futura. Pergunta: “O que precisaria constar no relatório para afirmar economia do projeto como um todo?”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Não confundir digitalização com autorização para eliminar documentos. Medir custo total e riscos de dependência do fornecedor.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https://www.cmv.es.gov.br/noticia/ler/5355/iii-cafe-digital-da-cmv-reune-autoridades-e-servidores-com-o-tema-transparencia-na-gestao-publica</a:t>
            </a:r>
            <a:br>
              <a:rPr lang="en-US"/>
            </a:br>
            <a:r>
              <a:rPr lang="en-US"/>
              <a:t>- https://www.planalto.gov.br/ccivil_03/leis/l8159.htm</a:t>
            </a:r>
            <a:br>
              <a:rPr lang="en-US"/>
            </a:br>
            <a:r>
              <a:rPr lang="en-US"/>
              <a:t>- https://www.planalto.gov.br/ccivil_03/_ato2011-2014/2012/lei/l12682.htm</a:t>
            </a:r>
            <a:br>
              <a:rPr lang="en-US"/>
            </a:br>
            <a:r>
              <a:rPr lang="en-US"/>
              <a:t>- https://www.planalto.gov.br/ccivil_03/_ato2019-2022/2020/lei/l14063.htm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757" name="Google Shape;757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0" name="Google Shape;790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22 - Fluxo do processo digital: do documento ao arquivo</a:t>
            </a:r>
            <a:br>
              <a:rPr lang="en-US"/>
            </a:br>
            <a:br>
              <a:rPr lang="en-US"/>
            </a:br>
            <a:r>
              <a:rPr lang="en-US"/>
              <a:t>OBJETIVO DE APRENDIZAGEM: Entender o ciclo de vida documental e a decisão sobre preservação.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Produzir/receber -&gt; classificar e registrar metadados</a:t>
            </a:r>
            <a:br>
              <a:rPr lang="en-US"/>
            </a:br>
            <a:r>
              <a:rPr lang="en-US"/>
              <a:t>- Autenticar/assinar conforme risco -&gt; tramitar com controle de acesso</a:t>
            </a:r>
            <a:br>
              <a:rPr lang="en-US"/>
            </a:br>
            <a:r>
              <a:rPr lang="en-US"/>
              <a:t>- Dar transparência quando cabível; proteger sigilo e dados pessoais</a:t>
            </a:r>
            <a:br>
              <a:rPr lang="en-US"/>
            </a:br>
            <a:r>
              <a:rPr lang="en-US"/>
              <a:t>- Preservar em formato e repositório adequados</a:t>
            </a:r>
            <a:br>
              <a:rPr lang="en-US"/>
            </a:br>
            <a:r>
              <a:rPr lang="en-US"/>
              <a:t>- Eliminar somente quando norma + tabela de temporalidade + avaliação autorizarem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{"type":"decision_flow_digital","nodes":["Documento","Classificar","Assinar/autenticar","Tramitar","Acesso?","Preservar","Pode eliminar original?","Não: guardar","Sim: destinação formal"]}</a:t>
            </a:r>
            <a:br>
              <a:rPr lang="en-US"/>
            </a:br>
            <a:br>
              <a:rPr lang="en-US"/>
            </a:br>
            <a:r>
              <a:rPr lang="en-US"/>
              <a:t>NOTAS DO PROFESSOR: Destaque a diferença entre documento nato-digital e documento digitalizado. Use a pergunta de decisão: “digitalizei, posso destruir o papel?” Resposta: não automaticamente; aplicam-se legislação arquivística, tabela de temporalidade e regras sobre valor histórico/probatório. Pergunta: “Quem no órgão decide temporalidade e destinação?”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Lei 14.129/2021 só se aplica aos demais entes se adotada por ato próprio. A Lei 8.159/1991 e normas arquivísticas permanecem referência nacional; Lei 12.682/2012 disciplina digitalização. Descarte sem avaliação é risco probatório e histórico.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https://www.planalto.gov.br/ccivil_03/leis/l8159.htm</a:t>
            </a:r>
            <a:br>
              <a:rPr lang="en-US"/>
            </a:br>
            <a:r>
              <a:rPr lang="en-US"/>
              <a:t>- https://www.planalto.gov.br/ccivil_03/_ato2011-2014/2012/lei/l12682.htm</a:t>
            </a:r>
            <a:br>
              <a:rPr lang="en-US"/>
            </a:br>
            <a:r>
              <a:rPr lang="en-US"/>
              <a:t>- https://www.planalto.gov.br/ccivil_03/_ato2019-2022/2020/lei/l14063.htm</a:t>
            </a:r>
            <a:br>
              <a:rPr lang="en-US"/>
            </a:br>
            <a:r>
              <a:rPr lang="en-US"/>
              <a:t>- https://www.planalto.gov.br/ccivil_03/_ato2019-2022/2021/lei/l14129.htm</a:t>
            </a:r>
            <a:br>
              <a:rPr lang="en-US"/>
            </a:br>
            <a:r>
              <a:rPr lang="en-US"/>
              <a:t>- https://www.planalto.gov.br/ccivil_03/_ato2011-2014/2011/lei/l12527.htm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791" name="Google Shape;791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9" name="Google Shape;83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23 - Implantação responsável: tecnologia + pessoas + continuidade</a:t>
            </a:r>
            <a:br>
              <a:rPr lang="en-US"/>
            </a:br>
            <a:br>
              <a:rPr lang="en-US"/>
            </a:br>
            <a:r>
              <a:rPr lang="en-US"/>
              <a:t>OBJETIVO DE APRENDIZAGEM: Mapear os custos e riscos que não aparecem na tela do sistema.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Pessoas: redesenho, treinamento, suporte e gestão de mudança</a:t>
            </a:r>
            <a:br>
              <a:rPr lang="en-US"/>
            </a:br>
            <a:r>
              <a:rPr lang="en-US"/>
              <a:t>- Infraestrutura: disponibilidade, backup, logs e recuperação</a:t>
            </a:r>
            <a:br>
              <a:rPr lang="en-US"/>
            </a:br>
            <a:r>
              <a:rPr lang="en-US"/>
              <a:t>- Segurança/LGPD: mínimo acesso, retenção e resposta a incidentes</a:t>
            </a:r>
            <a:br>
              <a:rPr lang="en-US"/>
            </a:br>
            <a:r>
              <a:rPr lang="en-US"/>
              <a:t>- Inclusão: acessibilidade, linguagem clara e alternativa presencial</a:t>
            </a:r>
            <a:br>
              <a:rPr lang="en-US"/>
            </a:br>
            <a:r>
              <a:rPr lang="en-US"/>
              <a:t>- Continuidade: exportação de dados, padrão aberto, migração e plano de saída do fornecedor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{"type":"layers","labels":["Pessoas","Processos","Tecnologia","Dados","Continuidade"]}</a:t>
            </a:r>
            <a:br>
              <a:rPr lang="en-US"/>
            </a:br>
            <a:br>
              <a:rPr lang="en-US"/>
            </a:br>
            <a:r>
              <a:rPr lang="en-US"/>
              <a:t>NOTAS DO PROFESSOR: Explique “dependência de fornecedor”: quando sair do contrato se torna caro ou inviável porque dados e fluxos não são portáveis. Sugira cláusulas de exportação, documentação, interoperabilidade e transição. Pergunta: “O que acontece com o processo se o sistema ficar indisponível por 24 horas?”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Contratação tecnológica precisa prever níveis de serviço, segurança, tratamento de dados, reversibilidade e fiscalização contratual, conforme o caso. Atendimento digital não deve excluir usuários sem acesso.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https://www.planalto.gov.br/ccivil_03/_ato2019-2022/2021/lei/l14133.htm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r>
              <a:rPr lang="en-US"/>
              <a:t>- https://www.planalto.gov.br/ccivil_03/_ato2015-2018/2017/lei/l13460.htm</a:t>
            </a:r>
            <a:br>
              <a:rPr lang="en-US"/>
            </a:br>
            <a:r>
              <a:rPr lang="en-US"/>
              <a:t>- https://www.planalto.gov.br/ccivil_03/_ato2019-2022/2021/lei/l14129.htm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840" name="Google Shape;840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6" name="Google Shape;87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24 - Selo Verde no Parlamento: reconhecimento interno ≠ certificação externa</a:t>
            </a:r>
            <a:br>
              <a:rPr lang="en-US"/>
            </a:br>
            <a:br>
              <a:rPr lang="en-US"/>
            </a:br>
            <a:r>
              <a:rPr lang="en-US"/>
              <a:t>OBJETIVO DE APRENDIZAGEM: Desenhar um modelo de reconhecimento que seja auditável e não induza o público a erro.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MODELO DIDÁTICO: selo interno anual, sem equivalência com certificação acreditada</a:t>
            </a:r>
            <a:br>
              <a:rPr lang="en-US"/>
            </a:br>
            <a:r>
              <a:rPr lang="en-US"/>
              <a:t>- Critérios objetivos: papel, energia, água, resíduos e acessibilidade digital</a:t>
            </a:r>
            <a:br>
              <a:rPr lang="en-US"/>
            </a:br>
            <a:r>
              <a:rPr lang="en-US"/>
              <a:t>- Cada ponto exige evidência: fatura, inventário, relatório ou amostra verificável</a:t>
            </a:r>
            <a:br>
              <a:rPr lang="en-US"/>
            </a:br>
            <a:r>
              <a:rPr lang="en-US"/>
              <a:t>- Publicar método, linha de base, responsáveis e data da próxima revisão</a:t>
            </a:r>
            <a:br>
              <a:rPr lang="en-US"/>
            </a:br>
            <a:r>
              <a:rPr lang="en-US"/>
              <a:t>- Sem evidência -&gt; sem selo; resultado pode ser revisto ou perdido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{"type":"seal_scorecard","badge":"MODELO PROPOSTO, NÃO CASO REAL"}</a:t>
            </a:r>
            <a:br>
              <a:rPr lang="en-US"/>
            </a:br>
            <a:br>
              <a:rPr lang="en-US"/>
            </a:br>
            <a:r>
              <a:rPr lang="en-US"/>
              <a:t>NOTAS DO PROFESSOR: Apresente como ferramenta de gestão e comunicação interna. Diferencie “reconhecimento criado pela Câmara” de certificação externa por entidade independente. Exemplo de critério: redução de resmas por processo com mesma série de dados; não “ser sustentável”. Pergunta: “Que evidência objetiva provaria o critério de resíduos?”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Evite usar nome, símbolo ou linguagem que sugira certificação oficial inexistente. Defina órgão avaliador, recurso/revisão e transparência dos critérios.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Conteúdo metodológico/didático; sem fonte externa necessária.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877" name="Google Shape;877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9" name="Google Shape;929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25 - Painel de indicadores: resultado sem maquiagem</a:t>
            </a:r>
            <a:br>
              <a:rPr lang="en-US"/>
            </a:br>
            <a:br>
              <a:rPr lang="en-US"/>
            </a:br>
            <a:r>
              <a:rPr lang="en-US"/>
              <a:t>OBJETIVO DE APRENDIZAGEM: Escolher indicadores com denominador, linha de base e frequência.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Custo: R$/processo e custo total anual da solução</a:t>
            </a:r>
            <a:br>
              <a:rPr lang="en-US"/>
            </a:br>
            <a:r>
              <a:rPr lang="en-US"/>
              <a:t>- Consumo: resmas/processo, kWh/m², m³/pessoa</a:t>
            </a:r>
            <a:br>
              <a:rPr lang="en-US"/>
            </a:br>
            <a:r>
              <a:rPr lang="en-US"/>
              <a:t>- Tempo: mediana de dias por tipo de processo</a:t>
            </a:r>
            <a:br>
              <a:rPr lang="en-US"/>
            </a:br>
            <a:r>
              <a:rPr lang="en-US"/>
              <a:t>- Qualidade: retrabalho, falhas, indisponibilidade e acessibilidade</a:t>
            </a:r>
            <a:br>
              <a:rPr lang="en-US"/>
            </a:br>
            <a:r>
              <a:rPr lang="en-US"/>
              <a:t>- Usuário: satisfação + taxa de resolução/devolutiva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{"type":"dashboard","metrics":[["R$/processo","base + atual"],["dias","mediana"],["kWh/m²","mensal"],["% resolução","prazo"]]}</a:t>
            </a:r>
            <a:br>
              <a:rPr lang="en-US"/>
            </a:br>
            <a:br>
              <a:rPr lang="en-US"/>
            </a:br>
            <a:r>
              <a:rPr lang="en-US"/>
              <a:t>NOTAS DO PROFESSOR: Explique por que mediana pode ser melhor que média em prazos com casos extremos. Peça um indicador de efeito indesejado: exclusão digital, aumento de chamados, custo de suporte. Reforce: indicador não é meta de propaganda; é instrumento de decisão. Pergunta: “Qual indicador evitaria que uma economia em papel escondesse aumento de custo em TI?”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Na divulgação, documentar metodologia e proteger dados pessoais. Evitar indicadores que permitam reidentificação de usuários em grupos pequenos.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r>
              <a:rPr lang="en-US"/>
              <a:t>- https://www.planalto.gov.br/ccivil_03/_ato2011-2014/2011/lei/l12527.htm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930" name="Google Shape;930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8" name="Google Shape;968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26 - Banco de Ideias Legislativas: Limeira/SP</a:t>
            </a:r>
            <a:br>
              <a:rPr lang="en-US"/>
            </a:br>
            <a:br>
              <a:rPr lang="en-US"/>
            </a:br>
            <a:r>
              <a:rPr lang="en-US"/>
              <a:t>OBJETIVO DE APRENDIZAGEM: Conhecer um canal institucional e seus limites frente à iniciativa popular formal.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Câmara de Limeira/SP | Resolução nº 882/2024 | em vigor</a:t>
            </a:r>
            <a:br>
              <a:rPr lang="en-US"/>
            </a:br>
            <a:r>
              <a:rPr lang="en-US"/>
              <a:t>- Canal recebe sugestões para criar, alterar ou revogar normas</a:t>
            </a:r>
            <a:br>
              <a:rPr lang="en-US"/>
            </a:br>
            <a:r>
              <a:rPr lang="en-US"/>
              <a:t>- Sugestão pode ser selecionada por vereador, Mesa ou comissão quando considerada viável - não há garantia de proposição</a:t>
            </a:r>
            <a:br>
              <a:rPr lang="en-US"/>
            </a:br>
            <a:r>
              <a:rPr lang="en-US"/>
              <a:t>- Formulário coleta identificação e justificativa; dados pessoais exigem finalidade, segurança e retenção</a:t>
            </a:r>
            <a:br>
              <a:rPr lang="en-US"/>
            </a:br>
            <a:r>
              <a:rPr lang="en-US"/>
              <a:t>- Sugestão cidadã ≠ consulta pública ≠ iniciativa popular formal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{"type":"case_card","status":"NORMA VIGENTE + CANAL IMPLEMENTADO","evidence":"Fluxo de recebimento e proposituras publicado pela Câmara"}</a:t>
            </a:r>
            <a:br>
              <a:rPr lang="en-US"/>
            </a:br>
            <a:br>
              <a:rPr lang="en-US"/>
            </a:br>
            <a:r>
              <a:rPr lang="en-US"/>
              <a:t>NOTAS DO PROFESSOR: Mostre que o banco organiza participação, mas não transforma automaticamente o cidadão em autor formal de projeto. Compare com CF art. 29, XIII: iniciativa popular municipal tem requisito constitucional de, pelo menos, 5% do eleitorado para projetos de interesse específico, além do procedimento local. Pergunta: “Por que pedir CPF? É necessário para qual finalidade? Por quanto tempo guardar?”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 coleta de dados deve observar necessidade e finalidade. Assessoria jurídica analisa admissibilidade e riscos; a seleção política de prioridades pertence aos órgãos competentes. A iniciativa popular formal segue CF + Lei Orgânica/Regimento.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https://www.limeira.sp.leg.br/bancodeideias</a:t>
            </a:r>
            <a:br>
              <a:rPr lang="en-US"/>
            </a:br>
            <a:r>
              <a:rPr lang="en-US"/>
              <a:t>- https://legislacao.limeira.sp.leg.br/?ClassificacaoId=3496&amp;Pagina=1&amp;Pesquisa=Simples&amp;TipoId=28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969" name="Google Shape;969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2" name="Google Shape;100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27 - Fluxo da sugestão cidadã: participação com devolutiva</a:t>
            </a:r>
            <a:br>
              <a:rPr lang="en-US"/>
            </a:br>
            <a:br>
              <a:rPr lang="en-US"/>
            </a:br>
            <a:r>
              <a:rPr lang="en-US"/>
              <a:t>OBJETIVO DE APRENDIZAGEM: Estruturar um canal que registre, encaminhe e explique o destino de cada ideia.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Protocolo único -&gt; confirmação ao cidadão</a:t>
            </a:r>
            <a:br>
              <a:rPr lang="en-US"/>
            </a:br>
            <a:r>
              <a:rPr lang="en-US"/>
              <a:t>- Triagem: tema, competência, dados pessoais e urgência</a:t>
            </a:r>
            <a:br>
              <a:rPr lang="en-US"/>
            </a:br>
            <a:r>
              <a:rPr lang="en-US"/>
              <a:t>- Análise técnica/jurídica -&gt; qual instrumento e quem pode iniciar?</a:t>
            </a:r>
            <a:br>
              <a:rPr lang="en-US"/>
            </a:br>
            <a:r>
              <a:rPr lang="en-US"/>
              <a:t>- Destino: proposição / indicação / ação administrativa / consulta / arquivamento motivado</a:t>
            </a:r>
            <a:br>
              <a:rPr lang="en-US"/>
            </a:br>
            <a:r>
              <a:rPr lang="en-US"/>
              <a:t>- Devolutiva + status + registro para memória institucional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{"type":"decision_flow_ideas","nodes":["Receber","Triar","É competência local?","Qual via?","Analisar","Encaminhar","Responder","Não: orientar/encaminhar"]}</a:t>
            </a:r>
            <a:br>
              <a:rPr lang="en-US"/>
            </a:br>
            <a:br>
              <a:rPr lang="en-US"/>
            </a:br>
            <a:r>
              <a:rPr lang="en-US"/>
              <a:t>NOTAS DO PROFESSOR: Dê exemplo: pedido de conserto de luminária deve ir ao serviço/Executivo, não necessariamente virar lei; ideia de benefício tributário exige projeto e impacto; regra interna da Câmara pode ser resolução/ato. Enfatize que “não acolhido” também precisa de explicação objetiva. Pergunta: “Qual prazo de devolutiva seria realista no seu órgão?”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Defina responsável por cada etapa e política de retenção. Encaminhamento a outro órgão não deve significar perda de rastreabilidade.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r>
              <a:rPr lang="en-US"/>
              <a:t>- https://www.planalto.gov.br/ccivil_03/_ato2015-2018/2017/lei/l13460.htm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1003" name="Google Shape;1003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2" name="Google Shape;1052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28 - ATIVIDADE 3 - Oficina de ideias: qual é a via?</a:t>
            </a:r>
            <a:br>
              <a:rPr lang="en-US"/>
            </a:br>
            <a:br>
              <a:rPr lang="en-US"/>
            </a:br>
            <a:r>
              <a:rPr lang="en-US"/>
              <a:t>OBJETIVO DE APRENDIZAGEM: Selecionar instrumento e encaminhamento sem converter toda demanda em projeto de lei.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DEMANDA A: iluminar faixa de pedestres escura em avenida municipal</a:t>
            </a:r>
            <a:br>
              <a:rPr lang="en-US"/>
            </a:br>
            <a:r>
              <a:rPr lang="en-US"/>
              <a:t>- DEMANDA B: criar Banco de Ideias interno na Câmara</a:t>
            </a:r>
            <a:br>
              <a:rPr lang="en-US"/>
            </a:br>
            <a:r>
              <a:rPr lang="en-US"/>
              <a:t>- DEMANDA C: desconto de IPTU para imóvel com reúso de água</a:t>
            </a:r>
            <a:br>
              <a:rPr lang="en-US"/>
            </a:br>
            <a:r>
              <a:rPr lang="en-US"/>
              <a:t>- Para cada uma: instrumento provável + quem deve agir + 2 dados faltantes</a:t>
            </a:r>
            <a:br>
              <a:rPr lang="en-US"/>
            </a:br>
            <a:r>
              <a:rPr lang="en-US"/>
              <a:t>- Pode haver mais de uma via válida, desde que justificada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{"type":"activity_three","number":"03","badge":"CASOS DIDÁTICOS"}</a:t>
            </a:r>
            <a:br>
              <a:rPr lang="en-US"/>
            </a:br>
            <a:br>
              <a:rPr lang="en-US"/>
            </a:br>
            <a:r>
              <a:rPr lang="en-US"/>
              <a:t>NOTAS DO PROFESSOR: OBJETIVO: praticar seleção de instrumentos. TEMPO: 8 min. ORGANIZAÇÃO: trios. ENUNCIADO: “Para as três demandas da tela, apontem: (1) via/instrumento provável; (2) órgão ou sujeito que deve agir; (3) dois dados que precisam ser confirmados antes de avançar. Não redijam artigos de lei.” INFORMAÇÕES: A trata de execução física em via existente; B trata de participação dentro da Câmara; C altera tributação municipal. PRODUTO: quadro A/B/C com três colunas. RESPOSTA ORIENTADORA: A tende a providência administrativa do Executivo, precedida de avaliação técnica/orçamentária; vereador pode indicar/encaminhar conforme normas locais. B pode demandar resolução ou ato da Mesa, conforme RI/LOM e grau de institucionalização. C exige lei, estimativa de renúncia e critérios; Tema 682 afasta reserva de iniciativa apenas por ser matéria tributária, mas não elimina LRF/ADCT e análise local. ALTERNATIVAS: B pode começar como piloto administrativo se a estrutura vigente permitir; A pode integrar planejamento/manutenção sem nova norma. ERROS FREQUENTES: criar PL para A, usar “lei autorizativa” para contornar competência, esquecer impacto de C, atribuir decisão política à assessoria jurídica. DEVOLUTIVA: “Em qual demanda uma boa indicação vale mais que uma lei nova?”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Instrumento definitivo depende da Lei Orgânica e Regimento local. Atividade neutra e fictícia.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https://portal.stf.jus.br/jurisprudenciaRepercussao/verAndamentoProcesso.asp?classeProcesso=RE&amp;incidente=4391271&amp;numeroProcesso=743480&amp;numeroTema=682</a:t>
            </a:r>
            <a:br>
              <a:rPr lang="en-US"/>
            </a:br>
            <a:r>
              <a:rPr lang="en-US"/>
              <a:t>- https://www.planalto.gov.br/ccivil_03/leis/lcp/lcp101.htm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br>
              <a:rPr lang="en-US"/>
            </a:br>
            <a:r>
              <a:rPr lang="en-US"/>
              <a:t>TEMPO ESTIMADO: 8 min</a:t>
            </a:r>
            <a:endParaRPr/>
          </a:p>
        </p:txBody>
      </p:sp>
      <p:sp>
        <p:nvSpPr>
          <p:cNvPr id="1053" name="Google Shape;1053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9" name="Google Shape;1089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29 - Escola do Legislativo Itinerante: levar cidadania onde as pessoas estão</a:t>
            </a:r>
            <a:br>
              <a:rPr lang="en-US"/>
            </a:br>
            <a:br>
              <a:rPr lang="en-US"/>
            </a:br>
            <a:r>
              <a:rPr lang="en-US"/>
              <a:t>OBJETIVO DE APRENDIZAGEM: Planejar uma ação itinerante com objetivo, parceiros e retorno mensurável.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Público: escolas, bairros, associações e comunidades mais distantes</a:t>
            </a:r>
            <a:br>
              <a:rPr lang="en-US"/>
            </a:br>
            <a:r>
              <a:rPr lang="en-US"/>
              <a:t>- Conteúdo: como funciona a Câmara, participação, orçamento e fiscalização</a:t>
            </a:r>
            <a:br>
              <a:rPr lang="en-US"/>
            </a:br>
            <a:r>
              <a:rPr lang="en-US"/>
              <a:t>- Parceiros: escolas, universidades, conselhos e unidades públicas</a:t>
            </a:r>
            <a:br>
              <a:rPr lang="en-US"/>
            </a:br>
            <a:r>
              <a:rPr lang="en-US"/>
              <a:t>- Operação: calendário, equipe, material acessível e canal de registro</a:t>
            </a:r>
            <a:br>
              <a:rPr lang="en-US"/>
            </a:br>
            <a:r>
              <a:rPr lang="en-US"/>
              <a:t>- Resultado: presença + aprendizado + demandas encaminhadas + retorno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{"type":"itinerary","stops":["Escola","Bairro","Comunidade","Câmara"]}</a:t>
            </a:r>
            <a:br>
              <a:rPr lang="en-US"/>
            </a:br>
            <a:br>
              <a:rPr lang="en-US"/>
            </a:br>
            <a:r>
              <a:rPr lang="en-US"/>
              <a:t>NOTAS DO PROFESSOR: Proponha formato leve: 45 minutos de oficina + canal de dúvidas + registro de demandas que realmente cabem à Câmara. A itinerância não pode gerar “escuta sem retorno”. Pergunta: “Qual bairro ou público raramente chega à sede do Legislativo?”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Atividades com menores exigem regras de participação, imagem e dados; acessibilidade deve ser planejada. Parcerias devem respeitar competências e formalização adequada.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r>
              <a:rPr lang="en-US"/>
              <a:t>- https://www.planalto.gov.br/ccivil_03/_ato2015-2018/2017/lei/l13460.htm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1090" name="Google Shape;1090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9" name="Google Shape;1129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30 - “Câmara no Bairro”: Cascavel/PR</a:t>
            </a:r>
            <a:br>
              <a:rPr lang="en-US"/>
            </a:br>
            <a:br>
              <a:rPr lang="en-US"/>
            </a:br>
            <a:r>
              <a:rPr lang="en-US"/>
              <a:t>OBJETIVO DE APRENDIZAGEM: Examinar uma experiência de descentralização institucional e o desafio da devolutiva.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Cascavel/PR | Resolução nº 52/2025 | proposta pela Mesa Diretora</a:t>
            </a:r>
            <a:br>
              <a:rPr lang="en-US"/>
            </a:br>
            <a:r>
              <a:rPr lang="en-US"/>
              <a:t>- Objetivos oficiais: descentralizar serviços, ampliar diálogo, registrar e encaminhar demandas</a:t>
            </a:r>
            <a:br>
              <a:rPr lang="en-US"/>
            </a:br>
            <a:r>
              <a:rPr lang="en-US"/>
              <a:t>- Primeira edição anunciada para 09/08/2025, no Cascavel Velho</a:t>
            </a:r>
            <a:br>
              <a:rPr lang="en-US"/>
            </a:br>
            <a:r>
              <a:rPr lang="en-US"/>
              <a:t>- Situação: programa implementado com escuta presencial</a:t>
            </a:r>
            <a:br>
              <a:rPr lang="en-US"/>
            </a:br>
            <a:r>
              <a:rPr lang="en-US"/>
              <a:t>- Limite da evidência localizada: não foi identificado painel público robusto de prazos/status das demandas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{"type":"case_card","status":"IMPLEMENTADO","evidence":"Escuta e encaminhamento documentados; rastreio de devolutiva não localizado"}</a:t>
            </a:r>
            <a:br>
              <a:rPr lang="en-US"/>
            </a:br>
            <a:br>
              <a:rPr lang="en-US"/>
            </a:br>
            <a:r>
              <a:rPr lang="en-US"/>
              <a:t>NOTAS DO PROFESSOR: Destaque o mérito operacional: sair da sede e registrar demandas. Depois faça a pergunta crítica: “e depois?”. Sugira, como adaptação, protocolo único, unidade responsável, classificação da demanda, status e data de retorno. Não apresente a ausência de painel como falha comprovada; diga apenas que não foi localizado nas fontes consultadas. Pergunta: “Que informação mínima o cidadão deveria receber ao final do encontro?”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Escuta legislativa não substitui canal de serviço do Executivo. Separar pedidos administrativos, sugestões legislativas, LAI e manifestações de ouvidoria.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https://www.camaracascavel.pr.gov.br/comunicacao/noticias/camara-no-bairro-primeira-edicao-sera-no-proximo-sabado--dia-9--no-cascavel-velho/</a:t>
            </a:r>
            <a:br>
              <a:rPr lang="en-US"/>
            </a:br>
            <a:r>
              <a:rPr lang="en-US"/>
              <a:t>- https://www.planalto.gov.br/ccivil_03/_ato2015-2018/2017/lei/l13460.htm</a:t>
            </a:r>
            <a:br>
              <a:rPr lang="en-US"/>
            </a:br>
            <a:r>
              <a:rPr lang="en-US"/>
              <a:t>- https://www.planalto.gov.br/ccivil_03/_ato2011-2014/2011/lei/l12527.htm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1130" name="Google Shape;1130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3" name="Google Shape;1163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31 - “Vereador Mirim/Jovem”: cidadania em ambiente protegido</a:t>
            </a:r>
            <a:br>
              <a:rPr lang="en-US"/>
            </a:br>
            <a:br>
              <a:rPr lang="en-US"/>
            </a:br>
            <a:r>
              <a:rPr lang="en-US"/>
              <a:t>OBJETIVO DE APRENDIZAGEM: Compreender a função pedagógica e os limites da simulação parlamentar.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Cascavel/PR mantém programa Câmara Jovem; seleção de 21 jovens para 2026</a:t>
            </a:r>
            <a:br>
              <a:rPr lang="en-US"/>
            </a:br>
            <a:r>
              <a:rPr lang="en-US"/>
              <a:t>- Participantes conhecem processo legislativo e podem apresentar ideias/sugestões no ambiente educativo</a:t>
            </a:r>
            <a:br>
              <a:rPr lang="en-US"/>
            </a:br>
            <a:r>
              <a:rPr lang="en-US"/>
              <a:t>- Mandato jovem é pedagógico: não equivale ao mandato eletivo constitucional</a:t>
            </a:r>
            <a:br>
              <a:rPr lang="en-US"/>
            </a:br>
            <a:r>
              <a:rPr lang="en-US"/>
              <a:t>- Proteção: consentimento, imagem, localização, segurança e acessibilidade</a:t>
            </a:r>
            <a:br>
              <a:rPr lang="en-US"/>
            </a:br>
            <a:r>
              <a:rPr lang="en-US"/>
              <a:t>- Sempre oferecer alternativa presencial e não expor dado de menor sem necessidade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{"type":"case_card","status":"PROGRAMA EDUCACIONAL EM 2026","evidence":"Inscrições e funcionamento divulgados oficialmente"}</a:t>
            </a:r>
            <a:br>
              <a:rPr lang="en-US"/>
            </a:br>
            <a:br>
              <a:rPr lang="en-US"/>
            </a:br>
            <a:r>
              <a:rPr lang="en-US"/>
              <a:t>NOTAS DO PROFESSOR: Explique a diferença entre exercício simulado e competência jurídica real. Uma ideia aprovada pelos jovens pode ser encaminhada a quem tem legitimidade formal - ela não se converte automaticamente em lei. Para menores, evite publicar telefone, geolocalização ou rotina escolar. Pergunta: “Como preservar protagonismo sem confundir simulação com poder decisório real?”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Aplicar LGPD, ECA e regras locais de autorização de imagem/participação. O desenho deve prevenir exposição e competição político-partidária em atividade institucional.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https://www.camaracascavel.pr.gov.br/comunicacao/noticias/estao-abertas-as-inscricoes-de-escolas-e-colegios-para-o-programa-camara-jovem-2026/</a:t>
            </a:r>
            <a:br>
              <a:rPr lang="en-US"/>
            </a:br>
            <a:r>
              <a:rPr lang="en-US"/>
              <a:t>- https://www.camaracascavel.pr.gov.br/a-camara/camara-jovem/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1164" name="Google Shape;1164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7" name="Google Shape;1197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32 - Da escola à lei: cadeia de evidência documentada</a:t>
            </a:r>
            <a:br>
              <a:rPr lang="en-US"/>
            </a:br>
            <a:br>
              <a:rPr lang="en-US"/>
            </a:br>
            <a:r>
              <a:rPr lang="en-US"/>
              <a:t>OBJETIVO DE APRENDIZAGEM: Demonstrar como comprovar, sem exagero, que uma ideia estudantil chegou a uma norma.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CASO ESTADUAL (não municipal): Paraná - Programa Geração Atitude</a:t>
            </a:r>
            <a:br>
              <a:rPr lang="en-US"/>
            </a:br>
            <a:r>
              <a:rPr lang="en-US"/>
              <a:t>- 2015: projeto estudantil de Ingrid Ribeiro Serafim de Souza foi selecionado no programa</a:t>
            </a:r>
            <a:br>
              <a:rPr lang="en-US"/>
            </a:br>
            <a:r>
              <a:rPr lang="en-US"/>
              <a:t>- Formalização legislativa: PL nº 849/2015 na Assembleia Legislativa, com autoria formal parlamentar</a:t>
            </a:r>
            <a:br>
              <a:rPr lang="en-US"/>
            </a:br>
            <a:r>
              <a:rPr lang="en-US"/>
              <a:t>- Resultado: Lei Estadual nº 18.763/2016, sancionada em 26/04/2016</a:t>
            </a:r>
            <a:br>
              <a:rPr lang="en-US"/>
            </a:br>
            <a:r>
              <a:rPr lang="en-US"/>
              <a:t>- Lição: documentar ideia original -&gt; proposição formal -&gt; tramitação -&gt; lei; não atribuir autoria jurídica indevida ao estudante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{"type":"evidence_chain","steps":["Ideia estudantil","Seleção","PL formal","Aprovação","Lei sancionada"]}</a:t>
            </a:r>
            <a:br>
              <a:rPr lang="en-US"/>
            </a:br>
            <a:br>
              <a:rPr lang="en-US"/>
            </a:br>
            <a:r>
              <a:rPr lang="en-US"/>
              <a:t>NOTAS DO PROFESSOR: Explique por que este caso é usado apesar de ser estadual: ele possui cadeia documental clara e ensina método de verificação. O estudante foi autor intelectual da ideia; a autoria formal do PL aparece nos registros legislativos. Em uma experiência municipal, exija a mesma cadeia antes de dizer “virou lei”. Pergunta: “Qual elo costuma desaparecer nas matérias de divulgação?”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Não confundir protagonismo pedagógico com iniciativa legislativa formal. Verificar sempre número do projeto, autoria formal, texto final e lei publicada.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https://www.educacao.pr.gov.br/Noticia/Sancionada-lei-do-programa-Geracao-Atitude</a:t>
            </a:r>
            <a:br>
              <a:rPr lang="en-US"/>
            </a:br>
            <a:r>
              <a:rPr lang="en-US"/>
              <a:t>- https://storage.assembleia.pr.leg.br/geracaoatitude/849-2015-plei-corrigido-geracao-atitude.pdf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1198" name="Google Shape;1198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9" name="Google Shape;1239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33 - ATIVIDADE 4 - Orçamento participativo simulado</a:t>
            </a:r>
            <a:br>
              <a:rPr lang="en-US"/>
            </a:br>
            <a:br>
              <a:rPr lang="en-US"/>
            </a:br>
            <a:r>
              <a:rPr lang="en-US"/>
              <a:t>OBJETIVO DE APRENDIZAGEM: Exercitar escolhas sob restrição de recursos, sem confundir simulação com autorização de despesa.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Você tem 100 pontos FICTÍCIOS. Escolha um portfólio que caiba no limite.</a:t>
            </a:r>
            <a:br>
              <a:rPr lang="en-US"/>
            </a:br>
            <a:r>
              <a:rPr lang="en-US"/>
              <a:t>- A - Rotas acessíveis no entorno de escola/UBS: 40 | 3 mil usuários/mês</a:t>
            </a:r>
            <a:br>
              <a:rPr lang="en-US"/>
            </a:br>
            <a:r>
              <a:rPr lang="en-US"/>
              <a:t>- B - Balcão integrado do empreendedor: 20 | 800 atendimentos/ano</a:t>
            </a:r>
            <a:br>
              <a:rPr lang="en-US"/>
            </a:br>
            <a:r>
              <a:rPr lang="en-US"/>
              <a:t>- C - Solar em 2 prédios: 45 | 110 MWh/ano estimados</a:t>
            </a:r>
            <a:br>
              <a:rPr lang="en-US"/>
            </a:br>
            <a:r>
              <a:rPr lang="en-US"/>
              <a:t>- D - Processo digital - fase 1: 25 | 3 mil processos/ano</a:t>
            </a:r>
            <a:br>
              <a:rPr lang="en-US"/>
            </a:br>
            <a:r>
              <a:rPr lang="en-US"/>
              <a:t>- E - Câmara no Bairro + devolutiva: 15 | 4 regiões/ano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{"type":"activity_budget","number":"04","badge":"100 PONTOS - SIMULAÇÃO"}</a:t>
            </a:r>
            <a:br>
              <a:rPr lang="en-US"/>
            </a:br>
            <a:br>
              <a:rPr lang="en-US"/>
            </a:br>
            <a:r>
              <a:rPr lang="en-US"/>
              <a:t>NOTAS DO PROFESSOR: OBJETIVO: tornar explícitos critérios distributivos e de execução. TEMPO: 9 min. ORGANIZAÇÃO: grupos de 3-4. ENUNCIADO: “Vocês possuem 100 pontos fictícios. Escolham qualquer combinação das cinco propostas que não ultrapasse 100. Não é necessário gastar tudo. Registrem três critérios usados: alcance, urgência/risco, capacidade de execução, impacto econômico/social/ambiental, manutenção ou equidade. Identifiquem um grupo beneficiado e um possível excluído/efeito colateral.” INFORMAÇÕES: todos os custos e benefícios são fictícios; A=40, B=20, C=45, D=25, E=15. PRODUTO: portfólio + soma dos pontos + 3 critérios + 1 risco distributivo. RESPOSTA ORIENTADORA: não há portfólio “correto”. Exemplos válidos: A+B+D+E=100; C+B+D=90; A+C+E=100. O professor deve explorar diferenças de objetivo e capacidade, não eleger vencedor. ERROS FREQUENTES: exceder 100, tratar pontos como reais, somar benefícios de unidades diferentes, ignorar manutenção, escolher só pelo maior alcance numérico. DEVOLUTIVA: “Qual proposta ficou de fora e qual critério justificou isso?”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Simulação didática. Despesa real depende de planejamento, orçamento, competência, contratação e decisão pelos órgãos próprios.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r>
              <a:rPr lang="en-US"/>
              <a:t>- https://www.planalto.gov.br/ccivil_03/leis/lcp/lcp101.htm</a:t>
            </a:r>
            <a:br>
              <a:rPr lang="en-US"/>
            </a:br>
            <a:r>
              <a:rPr lang="en-US"/>
              <a:t>- https://www.planalto.gov.br/ccivil_03/leis/l4320.htm</a:t>
            </a:r>
            <a:br>
              <a:rPr lang="en-US"/>
            </a:br>
            <a:br>
              <a:rPr lang="en-US"/>
            </a:br>
            <a:r>
              <a:rPr lang="en-US"/>
              <a:t>TEMPO ESTIMADO: 9 min</a:t>
            </a:r>
            <a:endParaRPr/>
          </a:p>
        </p:txBody>
      </p:sp>
      <p:sp>
        <p:nvSpPr>
          <p:cNvPr id="1240" name="Google Shape;1240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9" name="Google Shape;126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34 - Devolutiva da simulação: critérios importam tanto quanto escolhas</a:t>
            </a:r>
            <a:br>
              <a:rPr lang="en-US"/>
            </a:br>
            <a:br>
              <a:rPr lang="en-US"/>
            </a:br>
            <a:r>
              <a:rPr lang="en-US"/>
              <a:t>OBJETIVO DE APRENDIZAGEM: Refletir sobre distribuição de benefícios e limites dos indicadores usados na decisão.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Duas carteiras diferentes podem ser razoáveis com objetivos diferentes</a:t>
            </a:r>
            <a:br>
              <a:rPr lang="en-US"/>
            </a:br>
            <a:r>
              <a:rPr lang="en-US"/>
              <a:t>- Alcance numérico não mede vulnerabilidade, urgência ou qualidade</a:t>
            </a:r>
            <a:br>
              <a:rPr lang="en-US"/>
            </a:br>
            <a:r>
              <a:rPr lang="en-US"/>
              <a:t>- Custo inicial não inclui manutenção e capacidade de execução</a:t>
            </a:r>
            <a:br>
              <a:rPr lang="en-US"/>
            </a:br>
            <a:r>
              <a:rPr lang="en-US"/>
              <a:t>- Sempre explicitar quem ganha, quem espera e como haverá devolutiva</a:t>
            </a:r>
            <a:br>
              <a:rPr lang="en-US"/>
            </a:br>
            <a:r>
              <a:rPr lang="en-US"/>
              <a:t>- Transforme critério em indicador para revisar a decisão depois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{"type":"debrief","questions":["Quem foi priorizado?","Quem ficou de fora?","O que medir em 12 meses?"]}</a:t>
            </a:r>
            <a:br>
              <a:rPr lang="en-US"/>
            </a:br>
            <a:br>
              <a:rPr lang="en-US"/>
            </a:br>
            <a:r>
              <a:rPr lang="en-US"/>
              <a:t>NOTAS DO PROFESSOR: Peça a dois grupos que comparem critérios, não “vencedores”. Mostre como uma decisão pública melhora quando registra premissas e cria revisão futura. Conecte com a oficina final: problema, público, custo, risco e indicador precisarão caber em uma folha.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Em processos reais, critérios de participação e seleção devem ser transparentes, impessoais e compatíveis com competências e orçamento.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Conteúdo metodológico/didático; sem fonte externa necessária.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1270" name="Google Shape;1270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0" name="Google Shape;1300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35 - Aplicativos e canais de gabinetes: Paulínia/SP</a:t>
            </a:r>
            <a:br>
              <a:rPr lang="en-US"/>
            </a:br>
            <a:br>
              <a:rPr lang="en-US"/>
            </a:br>
            <a:r>
              <a:rPr lang="en-US"/>
              <a:t>OBJETIVO DE APRENDIZAGEM: Avaliar utilidade de um canal digital sem ignorar custo, dados e continuidade.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Câmara de Paulínia/SP lançou novo aplicativo no início de 2026</a:t>
            </a:r>
            <a:br>
              <a:rPr lang="en-US"/>
            </a:br>
            <a:r>
              <a:rPr lang="en-US"/>
              <a:t>- Permite consultar propostas, agendas, atas e notícias e dialogar com os 17 gabinetes</a:t>
            </a:r>
            <a:br>
              <a:rPr lang="en-US"/>
            </a:br>
            <a:r>
              <a:rPr lang="en-US"/>
              <a:t>- Mensagens podem incluir texto, fotos e geolocalização</a:t>
            </a:r>
            <a:br>
              <a:rPr lang="en-US"/>
            </a:br>
            <a:r>
              <a:rPr lang="en-US"/>
              <a:t>- A notícia informa gratuidade ao cidadão; custo contratual total não foi localizado na fonte de lançamento</a:t>
            </a:r>
            <a:br>
              <a:rPr lang="en-US"/>
            </a:br>
            <a:r>
              <a:rPr lang="en-US"/>
              <a:t>- Alternativas: site responsivo, formulário, ouvidoria/SIC, telefone e atendimento presencial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{"type":"case_card","status":"CANAL DIGITAL EM 2026","evidence":"Funcionalidades oficiais; custo/TCO não localizado na notícia"}</a:t>
            </a:r>
            <a:br>
              <a:rPr lang="en-US"/>
            </a:br>
            <a:br>
              <a:rPr lang="en-US"/>
            </a:br>
            <a:r>
              <a:rPr lang="en-US"/>
              <a:t>NOTAS DO PROFESSOR: Explique que “gratuito para download” não significa custo público zero. Geolocalização e fotos elevam o risco de dados pessoais. Pergunte se a demanda enviada ao gabinete vira protocolo institucional ou fica em caixa pessoal. Para continuidade, preferir conta institucional, exportação de dados, integração e política de retenção. Pergunta: “O que acontece com as mensagens quando termina o mandato?”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Canais de gabinete precisam separar comunicação política de serviço institucional, definir controlador/operador de dados e destinação dos registros. Evitar coleta de geolocalização por padrão se não for necessária.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https://www.camarapaulinia.sp.gov.br/novo-aplicativo-camara-propostas-dialogar-com-vereador/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r>
              <a:rPr lang="en-US"/>
              <a:t>- https://www.planalto.gov.br/ccivil_03/_ato2011-2014/2011/lei/l12527.htm</a:t>
            </a:r>
            <a:br>
              <a:rPr lang="en-US"/>
            </a:br>
            <a:br>
              <a:rPr lang="en-US"/>
            </a:br>
            <a:r>
              <a:rPr lang="en-US"/>
              <a:t>TEMPO ESTIMADO: 4 min</a:t>
            </a:r>
            <a:endParaRPr/>
          </a:p>
        </p:txBody>
      </p:sp>
      <p:sp>
        <p:nvSpPr>
          <p:cNvPr id="1301" name="Google Shape;1301;p3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4" name="Google Shape;1334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36 - Prestação de contas responsável em 2026</a:t>
            </a:r>
            <a:br>
              <a:rPr lang="en-US"/>
            </a:br>
            <a:br>
              <a:rPr lang="en-US"/>
            </a:br>
            <a:r>
              <a:rPr lang="en-US"/>
              <a:t>OBJETIVO DE APRENDIZAGEM: Separar informação institucional, comunicação político-partidária e promoção pessoal, inclusive no período eleitoral.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Institucional: interesse público, fonte oficial, impessoalidade e dados verificáveis</a:t>
            </a:r>
            <a:br>
              <a:rPr lang="en-US"/>
            </a:br>
            <a:r>
              <a:rPr lang="en-US"/>
              <a:t>- Político-partidária: atividade de partido/campanha - não usar recursos institucionais</a:t>
            </a:r>
            <a:br>
              <a:rPr lang="en-US"/>
            </a:br>
            <a:r>
              <a:rPr lang="en-US"/>
              <a:t>- Promoção pessoal em publicidade oficial: vedada pelo art. 37, §1º, da CF</a:t>
            </a:r>
            <a:br>
              <a:rPr lang="en-US"/>
            </a:br>
            <a:r>
              <a:rPr lang="en-US"/>
              <a:t>- Eleições 2026: revisar sites e canais oficiais conforme Lei 9.504/1997 e Res. TSE nº 23.757/2026</a:t>
            </a:r>
            <a:br>
              <a:rPr lang="en-US"/>
            </a:br>
            <a:r>
              <a:rPr lang="en-US"/>
              <a:t>- Transparência obrigatória pode permanecer estritamente informativa, sem promoção de autoridades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{"type":"three_columns","labels":["Institucional","Político-partidária","Promoção pessoal"]}</a:t>
            </a:r>
            <a:br>
              <a:rPr lang="en-US"/>
            </a:br>
            <a:br>
              <a:rPr lang="en-US"/>
            </a:br>
            <a:r>
              <a:rPr lang="en-US"/>
              <a:t>NOTAS DO PROFESSOR: Explique o regime de 2026 com linguagem prudente: a Resolução 23.757/2026 atualizou a disciplina de ilícitos e publicidade institucional; nos três meses anteriores ao pleito, conteúdos oficiais precisam ser adequados quando identifiquem autoridades/governos cujos cargos estejam em disputa. O alcance concreto depende de conteúdo, período e cargos em disputa; submeta casos reais ao controle jurídico-eleitoral. Pergunta: “Qual detalhe transforma prestação de contas em promoção pessoal?”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Não usar recursos públicos para favorecer candidatura ou partido. Preservar portais de transparência de forma estritamente informativa. Em 2026, revisar normativos e calendário eleitoral antes de publicar campanhas institucionais.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r>
              <a:rPr lang="en-US"/>
              <a:t>- https://www.planalto.gov.br/ccivil_03/leis/l9504compilado.htm</a:t>
            </a:r>
            <a:br>
              <a:rPr lang="en-US"/>
            </a:br>
            <a:r>
              <a:rPr lang="en-US"/>
              <a:t>- https://www.tse.jus.br/legislacao/compilada/res/2026/resolucao-no-23-757-de-2-de-marco-de-2026</a:t>
            </a:r>
            <a:br>
              <a:rPr lang="en-US"/>
            </a:br>
            <a:r>
              <a:rPr lang="en-US"/>
              <a:t>- https://www.tse.jus.br/comunicacao/noticias/2026/Julho/por-dentro-das-eleicoes-conheca-os-ilicitos-eleitorais-e-as-condutas-proibidas-no-pleito-de-2026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1335" name="Google Shape;1335;p3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0" name="Google Shape;1370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37 - Fluxo integrado de participação: nenhum pedido sem destino</a:t>
            </a:r>
            <a:br>
              <a:rPr lang="en-US"/>
            </a:br>
            <a:br>
              <a:rPr lang="en-US"/>
            </a:br>
            <a:r>
              <a:rPr lang="en-US"/>
              <a:t>OBJETIVO DE APRENDIZAGEM: Conectar diferentes canais a um protocolo único e uma resposta rastreável.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Demanda -&gt; protocolo -&gt; classificação: serviço, ideia, ouvidoria, LAI ou proposição</a:t>
            </a:r>
            <a:br>
              <a:rPr lang="en-US"/>
            </a:br>
            <a:r>
              <a:rPr lang="en-US"/>
              <a:t>- Encaminhamento à unidade competente + análise técnica/jurídica quando necessária</a:t>
            </a:r>
            <a:br>
              <a:rPr lang="en-US"/>
            </a:br>
            <a:r>
              <a:rPr lang="en-US"/>
              <a:t>- Decisão: executar / propor / consultar / encaminhar / rejeitar com motivo</a:t>
            </a:r>
            <a:br>
              <a:rPr lang="en-US"/>
            </a:br>
            <a:r>
              <a:rPr lang="en-US"/>
              <a:t>- Acompanhar prazo e status; proteger dados conforme o canal</a:t>
            </a:r>
            <a:br>
              <a:rPr lang="en-US"/>
            </a:br>
            <a:r>
              <a:rPr lang="en-US"/>
              <a:t>- Responder ao cidadão e preservar registro institucional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{"type":"decision_flow_participation","nodes":["Demanda","Classificar","Canal correto?","Unidade responsável","Analisar","Decidir","Executar/encaminhar","Responder + medir"]}</a:t>
            </a:r>
            <a:br>
              <a:rPr lang="en-US"/>
            </a:br>
            <a:br>
              <a:rPr lang="en-US"/>
            </a:br>
            <a:r>
              <a:rPr lang="en-US"/>
              <a:t>NOTAS DO PROFESSOR: Use um exemplo: buraco na rua enviado ao Banco de Ideias deve migrar para serviço/Executivo, sem exigir que o cidadão reinicie do zero. Mostre como protocolo único reduz “jogo de empurra”. Pergunta: “Quais canais do seu Município hoje não conversam entre si?”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LAI, ouvidoria e serviço possuem regimes distintos de prazo e tratamento. Não misturar bases legais nem expor dados pessoais em painéis públicos.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https://www.planalto.gov.br/ccivil_03/_ato2011-2014/2011/lei/l12527.htm</a:t>
            </a:r>
            <a:br>
              <a:rPr lang="en-US"/>
            </a:br>
            <a:r>
              <a:rPr lang="en-US"/>
              <a:t>- https://www.planalto.gov.br/ccivil_03/_ato2015-2018/2017/lei/l13460.htm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br>
              <a:rPr lang="en-US"/>
            </a:br>
            <a:r>
              <a:rPr lang="en-US"/>
              <a:t>TEMPO ESTIMADO: 3 min</a:t>
            </a:r>
            <a:endParaRPr/>
          </a:p>
        </p:txBody>
      </p:sp>
      <p:sp>
        <p:nvSpPr>
          <p:cNvPr id="1371" name="Google Shape;1371;p3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0" name="Google Shape;1420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40 - Encerramento: inovar é reduzir distância entre problema e resultado</a:t>
            </a:r>
            <a:br>
              <a:rPr lang="en-US"/>
            </a:br>
            <a:br>
              <a:rPr lang="en-US"/>
            </a:br>
            <a:r>
              <a:rPr lang="en-US"/>
              <a:t>OBJETIVO DE APRENDIZAGEM: Fixar as regras práticas da aula e indicar referências oficiais para continuidade.</a:t>
            </a:r>
            <a:br>
              <a:rPr lang="en-US"/>
            </a:br>
            <a:br>
              <a:rPr lang="en-US"/>
            </a:br>
            <a:r>
              <a:rPr lang="en-US"/>
              <a:t>CONTEÚDO EXATO NA TELA:</a:t>
            </a:r>
            <a:br>
              <a:rPr lang="en-US"/>
            </a:br>
            <a:r>
              <a:rPr lang="en-US"/>
              <a:t>- Comece pelo problema; lei e tecnologia são meios</a:t>
            </a:r>
            <a:br>
              <a:rPr lang="en-US"/>
            </a:br>
            <a:r>
              <a:rPr lang="en-US"/>
              <a:t>- Escolha instrumento após competência, iniciativa e execução</a:t>
            </a:r>
            <a:br>
              <a:rPr lang="en-US"/>
            </a:br>
            <a:r>
              <a:rPr lang="en-US"/>
              <a:t>- Custo inclui orçamento, renúncia, manutenção e capacidade</a:t>
            </a:r>
            <a:br>
              <a:rPr lang="en-US"/>
            </a:br>
            <a:r>
              <a:rPr lang="en-US"/>
              <a:t>- Participação precisa de protocolo, proteção de dados e devolutiva</a:t>
            </a:r>
            <a:br>
              <a:rPr lang="en-US"/>
            </a:br>
            <a:r>
              <a:rPr lang="en-US"/>
              <a:t>- Pergunta final: qual iniciativa sua equipe consegue testar ou instruir nos próximos 90 dias?</a:t>
            </a:r>
            <a:br>
              <a:rPr lang="en-US"/>
            </a:br>
            <a:br>
              <a:rPr lang="en-US"/>
            </a:br>
            <a:r>
              <a:rPr lang="en-US"/>
              <a:t>RECURSO VISUAL/FLUXO: {"type":"closing","refs":["CF + STF Temas 917/682","LRF + Lei 4.320","LC 123 + REDESIM + Liberdade Econômica","LAI + LGPD + assinaturas/arquivos","Lei 14.133 + Lei 14.300 + TSE 2026"]}</a:t>
            </a:r>
            <a:br>
              <a:rPr lang="en-US"/>
            </a:br>
            <a:br>
              <a:rPr lang="en-US"/>
            </a:br>
            <a:r>
              <a:rPr lang="en-US"/>
              <a:t>NOTAS DO PROFESSOR: Faça uma síntese de 60 segundos e retome a pergunta do slide 1. Destaque que inovação legislativa não é produzir mais normas, e sim escolher o arranjo juridicamente adequado para produzir resultado verificável. Oriente o uso das notas e referências do arquivo. Não declare nenhuma iniciativa “melhor” em abstrato; a escolha depende do problema local e da evidência.</a:t>
            </a:r>
            <a:br>
              <a:rPr lang="en-US"/>
            </a:br>
            <a:br>
              <a:rPr lang="en-US"/>
            </a:br>
            <a:r>
              <a:rPr lang="en-US"/>
              <a:t>CUIDADO JURÍDICO/DE IMPLEMENTAÇÃO: As referências nacionais precisam ser combinadas com Lei Orgânica, Regimento Interno, Código Tributário, legislação urbanística/licenciamento, normas de arquivo, proteção de dados, orçamento e regulamentos locais vigentes.</a:t>
            </a:r>
            <a:br>
              <a:rPr lang="en-US"/>
            </a:br>
            <a:br>
              <a:rPr lang="en-US"/>
            </a:br>
            <a:r>
              <a:rPr lang="en-US"/>
              <a:t>FONTES OFICIAIS:</a:t>
            </a:r>
            <a:br>
              <a:rPr lang="en-US"/>
            </a:br>
            <a:r>
              <a:rPr lang="en-US"/>
              <a:t>- https://www4.planalto.gov.br/legislacao/legis-federal/constituicao</a:t>
            </a:r>
            <a:br>
              <a:rPr lang="en-US"/>
            </a:br>
            <a:r>
              <a:rPr lang="en-US"/>
              <a:t>- https://portal.stf.jus.br/jurisprudenciaRepercussao/verAndamentoProcesso.asp?classeProcesso=RE&amp;incidente=4744414&amp;numeroProcesso=878911&amp;numeroTema=917</a:t>
            </a:r>
            <a:br>
              <a:rPr lang="en-US"/>
            </a:br>
            <a:r>
              <a:rPr lang="en-US"/>
              <a:t>- https://portal.stf.jus.br/jurisprudenciaRepercussao/verAndamentoProcesso.asp?classeProcesso=RE&amp;incidente=4391271&amp;numeroProcesso=743480&amp;numeroTema=682</a:t>
            </a:r>
            <a:br>
              <a:rPr lang="en-US"/>
            </a:br>
            <a:r>
              <a:rPr lang="en-US"/>
              <a:t>- https://www.planalto.gov.br/ccivil_03/leis/lcp/lcp101.htm</a:t>
            </a:r>
            <a:br>
              <a:rPr lang="en-US"/>
            </a:br>
            <a:r>
              <a:rPr lang="en-US"/>
              <a:t>- https://www.planalto.gov.br/ccivil_03/leis/l4320.htm</a:t>
            </a:r>
            <a:br>
              <a:rPr lang="en-US"/>
            </a:br>
            <a:r>
              <a:rPr lang="en-US"/>
              <a:t>- https://www.planalto.gov.br/ccivil_03/leis/lcp/lcp123.htm</a:t>
            </a:r>
            <a:br>
              <a:rPr lang="en-US"/>
            </a:br>
            <a:r>
              <a:rPr lang="en-US"/>
              <a:t>- https://www.planalto.gov.br/ccivil_03/_ato2007-2010/2007/lei/l11598.htm</a:t>
            </a:r>
            <a:br>
              <a:rPr lang="en-US"/>
            </a:br>
            <a:r>
              <a:rPr lang="en-US"/>
              <a:t>- https://www.planalto.gov.br/ccivil_03/_ato2019-2022/2019/lei/l13874.htm</a:t>
            </a:r>
            <a:br>
              <a:rPr lang="en-US"/>
            </a:br>
            <a:r>
              <a:rPr lang="en-US"/>
              <a:t>- https://www.planalto.gov.br/ccivil_03/_ato2011-2014/2011/lei/l12527.htm</a:t>
            </a:r>
            <a:br>
              <a:rPr lang="en-US"/>
            </a:br>
            <a:r>
              <a:rPr lang="en-US"/>
              <a:t>- https://www.planalto.gov.br/ccivil_03/_ato2015-2018/2018/lei/l13709compilado.htm</a:t>
            </a:r>
            <a:br>
              <a:rPr lang="en-US"/>
            </a:br>
            <a:r>
              <a:rPr lang="en-US"/>
              <a:t>- https://www.planalto.gov.br/ccivil_03/_ato2019-2022/2020/lei/l14063.htm</a:t>
            </a:r>
            <a:br>
              <a:rPr lang="en-US"/>
            </a:br>
            <a:r>
              <a:rPr lang="en-US"/>
              <a:t>- https://www.planalto.gov.br/ccivil_03/leis/l8159.htm</a:t>
            </a:r>
            <a:br>
              <a:rPr lang="en-US"/>
            </a:br>
            <a:r>
              <a:rPr lang="en-US"/>
              <a:t>- https://www.planalto.gov.br/ccivil_03/_ato2019-2022/2021/lei/l14133.htm</a:t>
            </a:r>
            <a:br>
              <a:rPr lang="en-US"/>
            </a:br>
            <a:r>
              <a:rPr lang="en-US"/>
              <a:t>- https://www.planalto.gov.br/ccivil_03/_ato2019-2022/2022/lei/l14300.htm</a:t>
            </a:r>
            <a:br>
              <a:rPr lang="en-US"/>
            </a:br>
            <a:r>
              <a:rPr lang="en-US"/>
              <a:t>- https://www.tse.jus.br/legislacao/compilada/res/2026/resolucao-no-23-757-de-2-de-marco-de-2026</a:t>
            </a:r>
            <a:br>
              <a:rPr lang="en-US"/>
            </a:br>
            <a:br>
              <a:rPr lang="en-US"/>
            </a:br>
            <a:r>
              <a:rPr lang="en-US"/>
              <a:t>TEMPO ESTIMADO: 2 min</a:t>
            </a:r>
            <a:endParaRPr/>
          </a:p>
        </p:txBody>
      </p:sp>
      <p:sp>
        <p:nvSpPr>
          <p:cNvPr id="1421" name="Google Shape;1421;p4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STER">
  <p:cSld name="MASTER">
    <p:bg>
      <p:bgPr>
        <a:solidFill>
          <a:srgbClr val="F7F9FC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43"/>
          <p:cNvSpPr/>
          <p:nvPr/>
        </p:nvSpPr>
        <p:spPr>
          <a:xfrm>
            <a:off x="0" y="6647688"/>
            <a:ext cx="12191695" cy="210312"/>
          </a:xfrm>
          <a:prstGeom prst="rect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43"/>
          <p:cNvSpPr txBox="1"/>
          <p:nvPr>
            <p:ph idx="12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/>
          <p:nvPr>
            <p:ph idx="12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F3A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777254" y="1024125"/>
            <a:ext cx="11104500" cy="15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</a:t>
            </a:r>
            <a:endParaRPr b="0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INOVADORES EM 2026</a:t>
            </a:r>
            <a:endParaRPr b="0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804676" y="2985923"/>
            <a:ext cx="106434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E5EA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9E5EA"/>
                </a:solidFill>
                <a:latin typeface="Arial"/>
                <a:ea typeface="Arial"/>
                <a:cs typeface="Arial"/>
                <a:sym typeface="Arial"/>
              </a:rPr>
              <a:t>Da identificação do problema à implementação de soluções municipais de impacto social, econômico e ambiental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1042416" y="4261104"/>
            <a:ext cx="1938528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D9DB"/>
              </a:buClr>
              <a:buSzPts val="970"/>
              <a:buFont typeface="Arial"/>
              <a:buNone/>
            </a:pPr>
            <a:r>
              <a:t/>
            </a:r>
            <a:endParaRPr b="0" i="0" sz="9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10177272" y="2468880"/>
            <a:ext cx="841248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"/>
              <a:buFont typeface="Arial"/>
              <a:buNone/>
            </a:pPr>
            <a:r>
              <a:t/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10177272" y="3273552"/>
            <a:ext cx="841248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30"/>
              <a:buFont typeface="Arial"/>
              <a:buNone/>
            </a:pPr>
            <a:r>
              <a:t/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9555480" y="5093208"/>
            <a:ext cx="158191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E5EA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804672" y="6336792"/>
            <a:ext cx="2926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FC1CF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AFC1CF"/>
                </a:solidFill>
                <a:latin typeface="Arial"/>
                <a:ea typeface="Arial"/>
                <a:cs typeface="Arial"/>
                <a:sym typeface="Arial"/>
              </a:rPr>
              <a:t>Corte: 21/09/2026 BRT</a:t>
            </a:r>
            <a:endParaRPr b="0" i="0" sz="9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7863840" y="6336792"/>
            <a:ext cx="333756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FC1CF"/>
              </a:buClr>
              <a:buSzPts val="930"/>
              <a:buFont typeface="Arial"/>
              <a:buNone/>
            </a:pPr>
            <a:r>
              <a:rPr b="0" i="0" lang="en-US" sz="930" u="none" cap="none" strike="noStrike">
                <a:solidFill>
                  <a:srgbClr val="AFC1CF"/>
                </a:solidFill>
                <a:latin typeface="Arial"/>
                <a:ea typeface="Arial"/>
                <a:cs typeface="Arial"/>
                <a:sym typeface="Arial"/>
              </a:rPr>
              <a:t>40 slides | fontes oficiais | notas do professor</a:t>
            </a:r>
            <a:endParaRPr b="0" i="0" sz="9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Objetivos da aula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Tornar explícitas as competências práticas que serão exercitadas.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Diagnosticar um problema e sua causa provável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Escolher entre via normativa e administrativa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Testar competência, iniciativa, custo e execução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Desenhar participação com devolutiva e proteção de dados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Definir indicador e primeiros 90 dias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5 competências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7827264" y="2450592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7936992" y="2450592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Diagnosticar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" name="Google Shape;55;p2"/>
          <p:cNvCxnSpPr/>
          <p:nvPr/>
        </p:nvCxnSpPr>
        <p:spPr>
          <a:xfrm>
            <a:off x="9555480" y="2889504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6" name="Google Shape;56;p2"/>
          <p:cNvSpPr/>
          <p:nvPr/>
        </p:nvSpPr>
        <p:spPr>
          <a:xfrm>
            <a:off x="7827264" y="3026664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7936992" y="3026664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Escolher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" name="Google Shape;58;p2"/>
          <p:cNvCxnSpPr/>
          <p:nvPr/>
        </p:nvCxnSpPr>
        <p:spPr>
          <a:xfrm>
            <a:off x="9555480" y="3465576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9" name="Google Shape;59;p2"/>
          <p:cNvSpPr/>
          <p:nvPr/>
        </p:nvSpPr>
        <p:spPr>
          <a:xfrm>
            <a:off x="7827264" y="3602736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7936992" y="3602736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Testar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"/>
          <p:cNvCxnSpPr/>
          <p:nvPr/>
        </p:nvCxnSpPr>
        <p:spPr>
          <a:xfrm>
            <a:off x="9555480" y="4041648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2" name="Google Shape;62;p2"/>
          <p:cNvSpPr/>
          <p:nvPr/>
        </p:nvSpPr>
        <p:spPr>
          <a:xfrm>
            <a:off x="7827264" y="4178808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7936992" y="4178808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Executar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" name="Google Shape;64;p2"/>
          <p:cNvCxnSpPr/>
          <p:nvPr/>
        </p:nvCxnSpPr>
        <p:spPr>
          <a:xfrm>
            <a:off x="9555480" y="4617720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5" name="Google Shape;65;p2"/>
          <p:cNvSpPr/>
          <p:nvPr/>
        </p:nvSpPr>
        <p:spPr>
          <a:xfrm>
            <a:off x="7827264" y="4754880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"/>
          <p:cNvSpPr/>
          <p:nvPr/>
        </p:nvSpPr>
        <p:spPr>
          <a:xfrm>
            <a:off x="7936992" y="4754880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Medir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Situação-problema: três dores, um município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3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Reconhecer sintomas e separar problemas de soluções prematuras.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3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MEIs repetem documentos e não entendem a ordem das etapas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3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 Câmara imprime processos e mantém controles paralelos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3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Cidadãos participam, mas não recebem protocolo nem retorno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3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Prédios públicos têm consumo de energia elevado e pouco monitorado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3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Pressão por “uma lei nova” para cada problema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Mapa do problema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7891272" y="2450592"/>
            <a:ext cx="3328416" cy="713232"/>
          </a:xfrm>
          <a:prstGeom prst="roundRect">
            <a:avLst>
              <a:gd fmla="val 10256" name="adj"/>
            </a:avLst>
          </a:prstGeom>
          <a:solidFill>
            <a:srgbClr val="FCEEE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"/>
          <p:cNvSpPr/>
          <p:nvPr/>
        </p:nvSpPr>
        <p:spPr>
          <a:xfrm>
            <a:off x="8028432" y="2496312"/>
            <a:ext cx="3054096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Burocracia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7891272" y="3410712"/>
            <a:ext cx="3328416" cy="713232"/>
          </a:xfrm>
          <a:prstGeom prst="roundRect">
            <a:avLst>
              <a:gd fmla="val 10256" name="adj"/>
            </a:avLst>
          </a:prstGeom>
          <a:solidFill>
            <a:srgbClr val="FFF4DD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"/>
          <p:cNvSpPr/>
          <p:nvPr/>
        </p:nvSpPr>
        <p:spPr>
          <a:xfrm>
            <a:off x="8028432" y="3456432"/>
            <a:ext cx="3054096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Desperdício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7891272" y="4370832"/>
            <a:ext cx="3328416" cy="713232"/>
          </a:xfrm>
          <a:prstGeom prst="roundRect">
            <a:avLst>
              <a:gd fmla="val 10256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"/>
          <p:cNvSpPr/>
          <p:nvPr/>
        </p:nvSpPr>
        <p:spPr>
          <a:xfrm>
            <a:off x="8028432" y="4416552"/>
            <a:ext cx="3054096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Baixa participação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7845552" y="5468112"/>
            <a:ext cx="3419856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Sintoma → causa → evidência → solução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 que torna uma iniciativa inovadora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Aplicar quatro testes simples antes de chamar uma proposta de inovação.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Problema: evidência de uma dor real, não uma hipótese solta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Benefício público: para quem e em que dimensão?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Execução: responsável, processo, recursos e riscos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Resultado: indicador, linha de base e prazo de revisão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Inovação pode ser simplificar, integrar, testar ou eliminar - não apenas criar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4 testes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7735824" y="2404872"/>
            <a:ext cx="1572768" cy="1115568"/>
          </a:xfrm>
          <a:prstGeom prst="roundRect">
            <a:avLst>
              <a:gd fmla="val 6557" name="adj"/>
            </a:avLst>
          </a:prstGeom>
          <a:solidFill>
            <a:srgbClr val="EAF3F3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"/>
          <p:cNvSpPr/>
          <p:nvPr/>
        </p:nvSpPr>
        <p:spPr>
          <a:xfrm>
            <a:off x="7808976" y="2496312"/>
            <a:ext cx="1426464" cy="89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Problema</a:t>
            </a:r>
            <a:endParaRPr b="0" i="0" sz="1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9518904" y="2404872"/>
            <a:ext cx="1572768" cy="1115568"/>
          </a:xfrm>
          <a:prstGeom prst="roundRect">
            <a:avLst>
              <a:gd fmla="val 6557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"/>
          <p:cNvSpPr/>
          <p:nvPr/>
        </p:nvSpPr>
        <p:spPr>
          <a:xfrm>
            <a:off x="9592056" y="2496312"/>
            <a:ext cx="1426464" cy="89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Benefício</a:t>
            </a:r>
            <a:endParaRPr b="0" i="0" sz="1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7735824" y="3794760"/>
            <a:ext cx="1572768" cy="1115568"/>
          </a:xfrm>
          <a:prstGeom prst="roundRect">
            <a:avLst>
              <a:gd fmla="val 6557" name="adj"/>
            </a:avLst>
          </a:prstGeom>
          <a:solidFill>
            <a:srgbClr val="FFF4DD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"/>
          <p:cNvSpPr/>
          <p:nvPr/>
        </p:nvSpPr>
        <p:spPr>
          <a:xfrm>
            <a:off x="7808976" y="3886200"/>
            <a:ext cx="1426464" cy="89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Execução</a:t>
            </a:r>
            <a:endParaRPr b="0" i="0" sz="1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9518904" y="3794760"/>
            <a:ext cx="1572768" cy="1115568"/>
          </a:xfrm>
          <a:prstGeom prst="roundRect">
            <a:avLst>
              <a:gd fmla="val 655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"/>
          <p:cNvSpPr/>
          <p:nvPr/>
        </p:nvSpPr>
        <p:spPr>
          <a:xfrm>
            <a:off x="9592056" y="3886200"/>
            <a:ext cx="1426464" cy="89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Resultado</a:t>
            </a:r>
            <a:endParaRPr b="0" i="0" sz="1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7799832" y="5422392"/>
            <a:ext cx="3511296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Só chame de inovação quando os quatro lados conversarem.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4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Antes de propor uma lei: investigue a causa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Usar um diagnóstico enxuto centrado no usuário.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Ouça 5 a 10 usuários e quem executa o processo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Mapeie a jornada real: entrada, espera, retrabalho e saída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Separe requisito legal de hábito administrativo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Busque dados simples: volume, prazo, custo e abandono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Formule o problema em uma frase sem citar a solução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5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Diagnóstico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7845552" y="2340864"/>
            <a:ext cx="3419856" cy="457200"/>
          </a:xfrm>
          <a:prstGeom prst="roundRect">
            <a:avLst>
              <a:gd fmla="val 16000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5"/>
          <p:cNvSpPr/>
          <p:nvPr/>
        </p:nvSpPr>
        <p:spPr>
          <a:xfrm>
            <a:off x="7891272" y="2340864"/>
            <a:ext cx="3328416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80"/>
              <a:buFont typeface="Arial"/>
              <a:buNone/>
            </a:pPr>
            <a:r>
              <a:rPr b="1" i="0" lang="en-US" sz="11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Escuta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8097012" y="2971800"/>
            <a:ext cx="2916936" cy="457200"/>
          </a:xfrm>
          <a:prstGeom prst="roundRect">
            <a:avLst>
              <a:gd fmla="val 16000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"/>
          <p:cNvSpPr/>
          <p:nvPr/>
        </p:nvSpPr>
        <p:spPr>
          <a:xfrm>
            <a:off x="8142732" y="2971800"/>
            <a:ext cx="2825496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80"/>
              <a:buFont typeface="Arial"/>
              <a:buNone/>
            </a:pPr>
            <a:r>
              <a:rPr b="1" i="0" lang="en-US" sz="11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Jornada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8348472" y="3602736"/>
            <a:ext cx="2414016" cy="457200"/>
          </a:xfrm>
          <a:prstGeom prst="roundRect">
            <a:avLst>
              <a:gd fmla="val 16000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5"/>
          <p:cNvSpPr/>
          <p:nvPr/>
        </p:nvSpPr>
        <p:spPr>
          <a:xfrm>
            <a:off x="8394192" y="3602736"/>
            <a:ext cx="2322576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80"/>
              <a:buFont typeface="Arial"/>
              <a:buNone/>
            </a:pPr>
            <a:r>
              <a:rPr b="1" i="0" lang="en-US" sz="11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Dados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8599932" y="4233672"/>
            <a:ext cx="1911096" cy="457200"/>
          </a:xfrm>
          <a:prstGeom prst="roundRect">
            <a:avLst>
              <a:gd fmla="val 16000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"/>
          <p:cNvSpPr/>
          <p:nvPr/>
        </p:nvSpPr>
        <p:spPr>
          <a:xfrm>
            <a:off x="8645652" y="4233672"/>
            <a:ext cx="1819656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80"/>
              <a:buFont typeface="Arial"/>
              <a:buNone/>
            </a:pPr>
            <a:r>
              <a:rPr b="1" i="0" lang="en-US" sz="11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Causa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8851392" y="4864608"/>
            <a:ext cx="1408176" cy="457200"/>
          </a:xfrm>
          <a:prstGeom prst="roundRect">
            <a:avLst>
              <a:gd fmla="val 16000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5"/>
          <p:cNvSpPr/>
          <p:nvPr/>
        </p:nvSpPr>
        <p:spPr>
          <a:xfrm>
            <a:off x="8897112" y="4864608"/>
            <a:ext cx="1316736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80"/>
              <a:buFont typeface="Arial"/>
              <a:buNone/>
            </a:pPr>
            <a:r>
              <a:rPr b="1" i="0" lang="en-US" sz="11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Problema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Competência e iniciativa: dois filtros diferentes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6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6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Distinguir o que o Município pode disciplinar de quem pode iniciar a proposição.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6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Competência = matéria que o Município pode tratar no seu espaço constitucional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Iniciativa = sujeito legitimado a iniciar o processo legislativo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Tema 917/STF: criar despesa não basta, sozinho, para haver vício de iniciativa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Limites permanecem: estrutura/atribuições de órgãos e regime de servidores exigem cautela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6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Lei Orgânica + Regimento Interno + Constituição completam o teste local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6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Filtros jurídicos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7936992" y="2496312"/>
            <a:ext cx="3236976" cy="694944"/>
          </a:xfrm>
          <a:prstGeom prst="roundRect">
            <a:avLst>
              <a:gd fmla="val 10526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"/>
          <p:cNvSpPr/>
          <p:nvPr/>
        </p:nvSpPr>
        <p:spPr>
          <a:xfrm>
            <a:off x="8046720" y="2496312"/>
            <a:ext cx="3017520" cy="6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430"/>
              <a:buFont typeface="Arial"/>
              <a:buNone/>
            </a:pPr>
            <a:r>
              <a:rPr b="1" i="0" lang="en-US" sz="14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1. Competência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7" name="Google Shape;197;p6"/>
          <p:cNvCxnSpPr/>
          <p:nvPr/>
        </p:nvCxnSpPr>
        <p:spPr>
          <a:xfrm>
            <a:off x="9555480" y="3191256"/>
            <a:ext cx="0" cy="265176"/>
          </a:xfrm>
          <a:prstGeom prst="straightConnector1">
            <a:avLst/>
          </a:prstGeom>
          <a:noFill/>
          <a:ln cap="flat" cmpd="sng" w="1905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8" name="Google Shape;198;p6"/>
          <p:cNvSpPr/>
          <p:nvPr/>
        </p:nvSpPr>
        <p:spPr>
          <a:xfrm>
            <a:off x="7936992" y="3456432"/>
            <a:ext cx="3236976" cy="694944"/>
          </a:xfrm>
          <a:prstGeom prst="roundRect">
            <a:avLst>
              <a:gd fmla="val 10526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6"/>
          <p:cNvSpPr/>
          <p:nvPr/>
        </p:nvSpPr>
        <p:spPr>
          <a:xfrm>
            <a:off x="8046720" y="3456432"/>
            <a:ext cx="3017520" cy="6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430"/>
              <a:buFont typeface="Arial"/>
              <a:buNone/>
            </a:pPr>
            <a:r>
              <a:rPr b="1" i="0" lang="en-US" sz="14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2. Iniciativa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0" name="Google Shape;200;p6"/>
          <p:cNvCxnSpPr/>
          <p:nvPr/>
        </p:nvCxnSpPr>
        <p:spPr>
          <a:xfrm>
            <a:off x="9555480" y="4151376"/>
            <a:ext cx="0" cy="265176"/>
          </a:xfrm>
          <a:prstGeom prst="straightConnector1">
            <a:avLst/>
          </a:prstGeom>
          <a:noFill/>
          <a:ln cap="flat" cmpd="sng" w="1905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1" name="Google Shape;201;p6"/>
          <p:cNvSpPr/>
          <p:nvPr/>
        </p:nvSpPr>
        <p:spPr>
          <a:xfrm>
            <a:off x="7936992" y="4416552"/>
            <a:ext cx="3236976" cy="694944"/>
          </a:xfrm>
          <a:prstGeom prst="roundRect">
            <a:avLst>
              <a:gd fmla="val 10526" name="adj"/>
            </a:avLst>
          </a:prstGeom>
          <a:solidFill>
            <a:srgbClr val="FFF4DD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6"/>
          <p:cNvSpPr/>
          <p:nvPr/>
        </p:nvSpPr>
        <p:spPr>
          <a:xfrm>
            <a:off x="8046720" y="4416552"/>
            <a:ext cx="3017520" cy="6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430"/>
              <a:buFont typeface="Arial"/>
              <a:buNone/>
            </a:pPr>
            <a:r>
              <a:rPr b="1" i="0" lang="en-US" sz="14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3. Forma + orçamento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www4.planalto.gov.br • portal.stf.jus.br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www4.planalto.gov.br | portal.stf.jus.br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Qual instrumento utilizar?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7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7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Escolher provisoriamente o instrumento adequado sem pressupor que toda inovação exige lei.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7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Direitos/deveres gerais ou benefício tributário? -&gt; avaliar lei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7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Assunto interno da Câmara? -&gt; resolução/ato da Mesa, conforme normas locais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7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Execução administrativa já autorizada? -&gt; ato administrativo/regulamentar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7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Demanda a outro Poder? -&gt; indicação/encaminhamento, quando cabível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7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Sempre: competência, iniciativa, orçamento, contratação, dados e controle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7406640" y="1627632"/>
            <a:ext cx="4224528" cy="4480560"/>
          </a:xfrm>
          <a:prstGeom prst="roundRect">
            <a:avLst>
              <a:gd fmla="val 173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7"/>
          <p:cNvSpPr/>
          <p:nvPr/>
        </p:nvSpPr>
        <p:spPr>
          <a:xfrm>
            <a:off x="7635240" y="1792224"/>
            <a:ext cx="376732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FLUXO DE DECISÃO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7"/>
          <p:cNvSpPr/>
          <p:nvPr/>
        </p:nvSpPr>
        <p:spPr>
          <a:xfrm>
            <a:off x="8823960" y="2221992"/>
            <a:ext cx="1325880" cy="420624"/>
          </a:xfrm>
          <a:prstGeom prst="roundRect">
            <a:avLst>
              <a:gd fmla="val 17391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7"/>
          <p:cNvSpPr/>
          <p:nvPr/>
        </p:nvSpPr>
        <p:spPr>
          <a:xfrm>
            <a:off x="8878824" y="2240280"/>
            <a:ext cx="1216152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PROBLEMA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8668512" y="2862072"/>
            <a:ext cx="1645920" cy="640080"/>
          </a:xfrm>
          <a:prstGeom prst="roundRect">
            <a:avLst>
              <a:gd fmla="val 11429" name="adj"/>
            </a:avLst>
          </a:prstGeom>
          <a:solidFill>
            <a:srgbClr val="FFF4DD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7"/>
          <p:cNvSpPr/>
          <p:nvPr/>
        </p:nvSpPr>
        <p:spPr>
          <a:xfrm>
            <a:off x="8723376" y="2880360"/>
            <a:ext cx="1536192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Muda direitos/deveres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ou tributo?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7"/>
          <p:cNvSpPr/>
          <p:nvPr/>
        </p:nvSpPr>
        <p:spPr>
          <a:xfrm>
            <a:off x="7543800" y="3840480"/>
            <a:ext cx="1627632" cy="621792"/>
          </a:xfrm>
          <a:prstGeom prst="roundRect">
            <a:avLst>
              <a:gd fmla="val 11765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7"/>
          <p:cNvSpPr/>
          <p:nvPr/>
        </p:nvSpPr>
        <p:spPr>
          <a:xfrm>
            <a:off x="7598664" y="3858768"/>
            <a:ext cx="1517904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SIM: avaliar lei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+ iniciativa + fiscal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9710928" y="3840480"/>
            <a:ext cx="1627632" cy="621792"/>
          </a:xfrm>
          <a:prstGeom prst="roundRect">
            <a:avLst>
              <a:gd fmla="val 11765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7"/>
          <p:cNvSpPr/>
          <p:nvPr/>
        </p:nvSpPr>
        <p:spPr>
          <a:xfrm>
            <a:off x="9765792" y="3858768"/>
            <a:ext cx="1517904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NÃO: assunto interno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da Câmara?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"/>
          <p:cNvSpPr/>
          <p:nvPr/>
        </p:nvSpPr>
        <p:spPr>
          <a:xfrm>
            <a:off x="9710928" y="4828032"/>
            <a:ext cx="1627632" cy="512064"/>
          </a:xfrm>
          <a:prstGeom prst="roundRect">
            <a:avLst>
              <a:gd fmla="val 14286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7"/>
          <p:cNvSpPr/>
          <p:nvPr/>
        </p:nvSpPr>
        <p:spPr>
          <a:xfrm>
            <a:off x="9765792" y="4846320"/>
            <a:ext cx="1517904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Resolução/ato interno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7"/>
          <p:cNvSpPr/>
          <p:nvPr/>
        </p:nvSpPr>
        <p:spPr>
          <a:xfrm>
            <a:off x="7543800" y="4828032"/>
            <a:ext cx="1627632" cy="621792"/>
          </a:xfrm>
          <a:prstGeom prst="roundRect">
            <a:avLst>
              <a:gd fmla="val 11765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7"/>
          <p:cNvSpPr/>
          <p:nvPr/>
        </p:nvSpPr>
        <p:spPr>
          <a:xfrm>
            <a:off x="7598664" y="4846320"/>
            <a:ext cx="1517904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Execução já cabe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na lei vigente?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7"/>
          <p:cNvSpPr/>
          <p:nvPr/>
        </p:nvSpPr>
        <p:spPr>
          <a:xfrm>
            <a:off x="7543800" y="5605272"/>
            <a:ext cx="1627632" cy="347472"/>
          </a:xfrm>
          <a:prstGeom prst="roundRect">
            <a:avLst>
              <a:gd fmla="val 21053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7"/>
          <p:cNvSpPr/>
          <p:nvPr/>
        </p:nvSpPr>
        <p:spPr>
          <a:xfrm>
            <a:off x="7598664" y="5623560"/>
            <a:ext cx="1517904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Ato admin./indicação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ou redesenho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4" name="Google Shape;244;p7"/>
          <p:cNvCxnSpPr/>
          <p:nvPr/>
        </p:nvCxnSpPr>
        <p:spPr>
          <a:xfrm>
            <a:off x="9491472" y="2642616"/>
            <a:ext cx="0" cy="219456"/>
          </a:xfrm>
          <a:prstGeom prst="straightConnector1">
            <a:avLst/>
          </a:prstGeom>
          <a:noFill/>
          <a:ln cap="flat" cmpd="sng" w="1777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5" name="Google Shape;245;p7"/>
          <p:cNvCxnSpPr/>
          <p:nvPr/>
        </p:nvCxnSpPr>
        <p:spPr>
          <a:xfrm flipH="1">
            <a:off x="8339328" y="3502152"/>
            <a:ext cx="1152144" cy="338328"/>
          </a:xfrm>
          <a:prstGeom prst="straightConnector1">
            <a:avLst/>
          </a:prstGeom>
          <a:noFill/>
          <a:ln cap="flat" cmpd="sng" w="1777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46" name="Google Shape;246;p7"/>
          <p:cNvSpPr/>
          <p:nvPr/>
        </p:nvSpPr>
        <p:spPr>
          <a:xfrm>
            <a:off x="8458200" y="3547872"/>
            <a:ext cx="3474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SIM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Google Shape;247;p7"/>
          <p:cNvCxnSpPr/>
          <p:nvPr/>
        </p:nvCxnSpPr>
        <p:spPr>
          <a:xfrm>
            <a:off x="9491472" y="3502152"/>
            <a:ext cx="1033272" cy="338328"/>
          </a:xfrm>
          <a:prstGeom prst="straightConnector1">
            <a:avLst/>
          </a:prstGeom>
          <a:noFill/>
          <a:ln cap="flat" cmpd="sng" w="1777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48" name="Google Shape;248;p7"/>
          <p:cNvSpPr/>
          <p:nvPr/>
        </p:nvSpPr>
        <p:spPr>
          <a:xfrm>
            <a:off x="10177272" y="3547872"/>
            <a:ext cx="347472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850"/>
              <a:buFont typeface="Arial"/>
              <a:buNone/>
            </a:pPr>
            <a:r>
              <a:rPr b="1" i="0" lang="en-US" sz="85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NÃO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9" name="Google Shape;249;p7"/>
          <p:cNvCxnSpPr/>
          <p:nvPr/>
        </p:nvCxnSpPr>
        <p:spPr>
          <a:xfrm>
            <a:off x="10524744" y="4462272"/>
            <a:ext cx="0" cy="365760"/>
          </a:xfrm>
          <a:prstGeom prst="straightConnector1">
            <a:avLst/>
          </a:prstGeom>
          <a:noFill/>
          <a:ln cap="flat" cmpd="sng" w="1777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50" name="Google Shape;250;p7"/>
          <p:cNvCxnSpPr/>
          <p:nvPr/>
        </p:nvCxnSpPr>
        <p:spPr>
          <a:xfrm>
            <a:off x="8339328" y="4462272"/>
            <a:ext cx="0" cy="365760"/>
          </a:xfrm>
          <a:prstGeom prst="straightConnector1">
            <a:avLst/>
          </a:prstGeom>
          <a:noFill/>
          <a:ln cap="flat" cmpd="sng" w="1777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51" name="Google Shape;251;p7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www4.planalto.gov.br • portal.stf.jus.br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7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7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7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www4.planalto.gov.br | portal.stf.jus.br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7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8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Da ideia ao resultado: o fluxo completo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8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8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8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8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Visualizar inovação como ciclo de política pública e não como aprovação de norma.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8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8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Evidência -&gt; escuta -&gt; opções de solução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8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8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Competência/instrumento -&gt; análise técnica, fiscal e jurídica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8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8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Decisão formal -&gt; orçamento/contratação/configuração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8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8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Implementação -&gt; monitoramento -&gt; avaliação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8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8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Revisar, interromper ou ampliar conforme evidências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8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8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Ciclo de resultado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8"/>
          <p:cNvSpPr/>
          <p:nvPr/>
        </p:nvSpPr>
        <p:spPr>
          <a:xfrm>
            <a:off x="7827264" y="2450592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8"/>
          <p:cNvSpPr/>
          <p:nvPr/>
        </p:nvSpPr>
        <p:spPr>
          <a:xfrm>
            <a:off x="7936992" y="2450592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Evidência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0" name="Google Shape;280;p8"/>
          <p:cNvCxnSpPr/>
          <p:nvPr/>
        </p:nvCxnSpPr>
        <p:spPr>
          <a:xfrm>
            <a:off x="9555480" y="2889504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81" name="Google Shape;281;p8"/>
          <p:cNvSpPr/>
          <p:nvPr/>
        </p:nvSpPr>
        <p:spPr>
          <a:xfrm>
            <a:off x="7827264" y="3026664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8"/>
          <p:cNvSpPr/>
          <p:nvPr/>
        </p:nvSpPr>
        <p:spPr>
          <a:xfrm>
            <a:off x="7936992" y="3026664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Escuta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p8"/>
          <p:cNvCxnSpPr/>
          <p:nvPr/>
        </p:nvCxnSpPr>
        <p:spPr>
          <a:xfrm>
            <a:off x="9555480" y="3465576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84" name="Google Shape;284;p8"/>
          <p:cNvSpPr/>
          <p:nvPr/>
        </p:nvSpPr>
        <p:spPr>
          <a:xfrm>
            <a:off x="7827264" y="3602736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8"/>
          <p:cNvSpPr/>
          <p:nvPr/>
        </p:nvSpPr>
        <p:spPr>
          <a:xfrm>
            <a:off x="7936992" y="3602736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Opções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6" name="Google Shape;286;p8"/>
          <p:cNvCxnSpPr/>
          <p:nvPr/>
        </p:nvCxnSpPr>
        <p:spPr>
          <a:xfrm>
            <a:off x="9555480" y="4041648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87" name="Google Shape;287;p8"/>
          <p:cNvSpPr/>
          <p:nvPr/>
        </p:nvSpPr>
        <p:spPr>
          <a:xfrm>
            <a:off x="7827264" y="4178808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8"/>
          <p:cNvSpPr/>
          <p:nvPr/>
        </p:nvSpPr>
        <p:spPr>
          <a:xfrm>
            <a:off x="7936992" y="4178808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Análise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9" name="Google Shape;289;p8"/>
          <p:cNvCxnSpPr/>
          <p:nvPr/>
        </p:nvCxnSpPr>
        <p:spPr>
          <a:xfrm>
            <a:off x="9555480" y="4617720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90" name="Google Shape;290;p8"/>
          <p:cNvSpPr/>
          <p:nvPr/>
        </p:nvSpPr>
        <p:spPr>
          <a:xfrm>
            <a:off x="7827264" y="4754880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8"/>
          <p:cNvSpPr/>
          <p:nvPr/>
        </p:nvSpPr>
        <p:spPr>
          <a:xfrm>
            <a:off x="7936992" y="4754880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Decisão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2" name="Google Shape;292;p8"/>
          <p:cNvCxnSpPr/>
          <p:nvPr/>
        </p:nvCxnSpPr>
        <p:spPr>
          <a:xfrm>
            <a:off x="9555480" y="5193792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93" name="Google Shape;293;p8"/>
          <p:cNvSpPr/>
          <p:nvPr/>
        </p:nvSpPr>
        <p:spPr>
          <a:xfrm>
            <a:off x="7827264" y="5330952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8"/>
          <p:cNvSpPr/>
          <p:nvPr/>
        </p:nvSpPr>
        <p:spPr>
          <a:xfrm>
            <a:off x="7936992" y="5330952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Implementação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5" name="Google Shape;295;p8"/>
          <p:cNvCxnSpPr/>
          <p:nvPr/>
        </p:nvCxnSpPr>
        <p:spPr>
          <a:xfrm>
            <a:off x="9555480" y="5769864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96" name="Google Shape;296;p8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8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8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8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8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9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MEIs e microempresas: onde a burocracia aparece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9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9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9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9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Identificar atritos municipais que podem ser simplificados sem reduzir controles necessários.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9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9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Dados repetidos em cadastros que não conversam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9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9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Consulta de viabilidade tardia e retrabalho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9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9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Exigências iguais para riscos diferentes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9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9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Linguagem técnica e ausência de checklist único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9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9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Falta de status, prazo e canal de orientação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9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9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Atritos da jornada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9"/>
          <p:cNvSpPr/>
          <p:nvPr/>
        </p:nvSpPr>
        <p:spPr>
          <a:xfrm>
            <a:off x="7827264" y="2450592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9"/>
          <p:cNvSpPr/>
          <p:nvPr/>
        </p:nvSpPr>
        <p:spPr>
          <a:xfrm>
            <a:off x="7936992" y="2450592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Cadastrar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9"/>
          <p:cNvSpPr/>
          <p:nvPr/>
        </p:nvSpPr>
        <p:spPr>
          <a:xfrm>
            <a:off x="7827264" y="3026664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9"/>
          <p:cNvSpPr/>
          <p:nvPr/>
        </p:nvSpPr>
        <p:spPr>
          <a:xfrm>
            <a:off x="7936992" y="3026664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Comprovar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9"/>
          <p:cNvSpPr/>
          <p:nvPr/>
        </p:nvSpPr>
        <p:spPr>
          <a:xfrm>
            <a:off x="7827264" y="3602736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9"/>
          <p:cNvSpPr/>
          <p:nvPr/>
        </p:nvSpPr>
        <p:spPr>
          <a:xfrm>
            <a:off x="7936992" y="3602736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Licenciar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9"/>
          <p:cNvSpPr/>
          <p:nvPr/>
        </p:nvSpPr>
        <p:spPr>
          <a:xfrm>
            <a:off x="7827264" y="4178808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9"/>
          <p:cNvSpPr/>
          <p:nvPr/>
        </p:nvSpPr>
        <p:spPr>
          <a:xfrm>
            <a:off x="7936992" y="4178808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Pagar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9"/>
          <p:cNvSpPr/>
          <p:nvPr/>
        </p:nvSpPr>
        <p:spPr>
          <a:xfrm>
            <a:off x="7827264" y="4754880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9"/>
          <p:cNvSpPr/>
          <p:nvPr/>
        </p:nvSpPr>
        <p:spPr>
          <a:xfrm>
            <a:off x="7936992" y="4754880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Acompanhar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9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9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9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9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9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0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Caso real: Curitiba - Facilita Mais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0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0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0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0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Ler criticamente uma experiência oficial de desburocratização e separar norma, implementação e indicador.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0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0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Curitiba/PR | Decreto nº 2.350/2025 | vigência operacional em 09/02/2026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0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0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Baixo risco: categorias municipais dispensadas de licenças passaram de 606 para 1.200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0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0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Médio risco: previsão de alvará automático após criação do CNPJ, conforme regras do programa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0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0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Integração, processamento eletrônico e classificação de risco aparecem no desenho institucional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0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0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Indicador divulgado: 2h de tempo médio de abertura; dado institucional, não avaliação causal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0"/>
          <p:cNvSpPr/>
          <p:nvPr/>
        </p:nvSpPr>
        <p:spPr>
          <a:xfrm>
            <a:off x="7479792" y="1627632"/>
            <a:ext cx="4151376" cy="4370832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0"/>
          <p:cNvSpPr/>
          <p:nvPr/>
        </p:nvSpPr>
        <p:spPr>
          <a:xfrm>
            <a:off x="7699248" y="1837944"/>
            <a:ext cx="1874520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0"/>
          <p:cNvSpPr/>
          <p:nvPr/>
        </p:nvSpPr>
        <p:spPr>
          <a:xfrm>
            <a:off x="7735824" y="1837944"/>
            <a:ext cx="180136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CASO REAL - FONTE OFICIAL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0"/>
          <p:cNvSpPr/>
          <p:nvPr/>
        </p:nvSpPr>
        <p:spPr>
          <a:xfrm>
            <a:off x="7699248" y="2331720"/>
            <a:ext cx="3712464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IMPLEMENTADO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2" name="Google Shape;362;p10"/>
          <p:cNvCxnSpPr/>
          <p:nvPr/>
        </p:nvCxnSpPr>
        <p:spPr>
          <a:xfrm>
            <a:off x="7699248" y="2999232"/>
            <a:ext cx="3712464" cy="0"/>
          </a:xfrm>
          <a:prstGeom prst="straightConnector1">
            <a:avLst/>
          </a:prstGeom>
          <a:noFill/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3" name="Google Shape;363;p10"/>
          <p:cNvSpPr/>
          <p:nvPr/>
        </p:nvSpPr>
        <p:spPr>
          <a:xfrm>
            <a:off x="7699248" y="3200400"/>
            <a:ext cx="3712464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LEITURA DA EVIDÊNCIA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0"/>
          <p:cNvSpPr/>
          <p:nvPr/>
        </p:nvSpPr>
        <p:spPr>
          <a:xfrm>
            <a:off x="7699248" y="3456432"/>
            <a:ext cx="3712464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30"/>
              <a:buFont typeface="Arial"/>
              <a:buNone/>
            </a:pPr>
            <a:r>
              <a:rPr b="0" i="0" lang="en-US" sz="14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Indicadores administrativos divulgados; impacto causal não localizado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0"/>
          <p:cNvSpPr/>
          <p:nvPr/>
        </p:nvSpPr>
        <p:spPr>
          <a:xfrm>
            <a:off x="7699248" y="4599432"/>
            <a:ext cx="3712464" cy="868680"/>
          </a:xfrm>
          <a:prstGeom prst="roundRect">
            <a:avLst>
              <a:gd fmla="val 8421" name="adj"/>
            </a:avLst>
          </a:prstGeom>
          <a:solidFill>
            <a:srgbClr val="FFF4DD"/>
          </a:solidFill>
          <a:ln cap="flat" cmpd="sng" w="12700">
            <a:solidFill>
              <a:srgbClr val="FFF4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0"/>
          <p:cNvSpPr/>
          <p:nvPr/>
        </p:nvSpPr>
        <p:spPr>
          <a:xfrm>
            <a:off x="7845552" y="4754880"/>
            <a:ext cx="341985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Regra de leitura: norma aprovada ≠ implementação ≠ resultado avaliado.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0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curitiba.pr.gov.br •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0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0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0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curitiba.pr.gov.br |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0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1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Jornada do empreendedor: antes e depois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1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1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Comparar um fluxo fragmentado com um fluxo redesenhado, sem confundir simplificação com ausência de controle.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1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20"/>
              <a:buFont typeface="Arial"/>
              <a:buNone/>
            </a:pPr>
            <a:r>
              <a:rPr b="0" i="0" lang="en-US" sz="14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ANTES: repetir dados -&gt; descobrir exigências aos poucos -&gt; licenças sem ordem clara -&gt; retornar ao balcão</a:t>
            </a:r>
            <a:endParaRPr b="0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1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20"/>
              <a:buFont typeface="Arial"/>
              <a:buNone/>
            </a:pPr>
            <a:r>
              <a:rPr b="0" i="0" lang="en-US" sz="14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DEPOIS: consulta de viabilidade -&gt; identificação única -&gt; classificação de risco -&gt; exigências em bloco -&gt; status digital/presencial</a:t>
            </a:r>
            <a:endParaRPr b="0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1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1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20"/>
              <a:buFont typeface="Arial"/>
              <a:buNone/>
            </a:pPr>
            <a:r>
              <a:rPr b="0" i="0" lang="en-US" sz="14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Automatizar o que é conferência objetiva</a:t>
            </a:r>
            <a:endParaRPr b="0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1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1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20"/>
              <a:buFont typeface="Arial"/>
              <a:buNone/>
            </a:pPr>
            <a:r>
              <a:rPr b="0" i="0" lang="en-US" sz="14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Reservar análise humana para exceções e risco relevante</a:t>
            </a:r>
            <a:endParaRPr b="0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1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1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20"/>
              <a:buFont typeface="Arial"/>
              <a:buNone/>
            </a:pPr>
            <a:r>
              <a:rPr b="0" i="0" lang="en-US" sz="14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Manter canal presencial e linguagem simples</a:t>
            </a:r>
            <a:endParaRPr b="0" i="0" sz="14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11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1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Antes x depois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1"/>
          <p:cNvSpPr/>
          <p:nvPr/>
        </p:nvSpPr>
        <p:spPr>
          <a:xfrm>
            <a:off x="7735824" y="2340864"/>
            <a:ext cx="16870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54747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B54747"/>
                </a:solidFill>
                <a:latin typeface="Arial"/>
                <a:ea typeface="Arial"/>
                <a:cs typeface="Arial"/>
                <a:sym typeface="Arial"/>
              </a:rPr>
              <a:t>ANTES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1"/>
          <p:cNvSpPr/>
          <p:nvPr/>
        </p:nvSpPr>
        <p:spPr>
          <a:xfrm>
            <a:off x="9688068" y="2340864"/>
            <a:ext cx="16870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E8E5B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3E8E5B"/>
                </a:solidFill>
                <a:latin typeface="Arial"/>
                <a:ea typeface="Arial"/>
                <a:cs typeface="Arial"/>
                <a:sym typeface="Arial"/>
              </a:rPr>
              <a:t>DEPOIS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1"/>
          <p:cNvSpPr/>
          <p:nvPr/>
        </p:nvSpPr>
        <p:spPr>
          <a:xfrm>
            <a:off x="7735824" y="2706624"/>
            <a:ext cx="1687068" cy="457200"/>
          </a:xfrm>
          <a:prstGeom prst="roundRect">
            <a:avLst>
              <a:gd fmla="val 16000" name="adj"/>
            </a:avLst>
          </a:prstGeom>
          <a:solidFill>
            <a:srgbClr val="FCEEEF"/>
          </a:solidFill>
          <a:ln cap="flat" cmpd="sng" w="12700">
            <a:solidFill>
              <a:srgbClr val="FCE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1"/>
          <p:cNvSpPr/>
          <p:nvPr/>
        </p:nvSpPr>
        <p:spPr>
          <a:xfrm>
            <a:off x="7808976" y="2706624"/>
            <a:ext cx="15407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3 cadastros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1"/>
          <p:cNvSpPr/>
          <p:nvPr/>
        </p:nvSpPr>
        <p:spPr>
          <a:xfrm>
            <a:off x="7735824" y="3328416"/>
            <a:ext cx="1687068" cy="457200"/>
          </a:xfrm>
          <a:prstGeom prst="roundRect">
            <a:avLst>
              <a:gd fmla="val 16000" name="adj"/>
            </a:avLst>
          </a:prstGeom>
          <a:solidFill>
            <a:srgbClr val="FCEEEF"/>
          </a:solidFill>
          <a:ln cap="flat" cmpd="sng" w="12700">
            <a:solidFill>
              <a:srgbClr val="FCE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11"/>
          <p:cNvSpPr/>
          <p:nvPr/>
        </p:nvSpPr>
        <p:spPr>
          <a:xfrm>
            <a:off x="7808976" y="3328416"/>
            <a:ext cx="15407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4 retornos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1"/>
          <p:cNvSpPr/>
          <p:nvPr/>
        </p:nvSpPr>
        <p:spPr>
          <a:xfrm>
            <a:off x="7735824" y="3950208"/>
            <a:ext cx="1687068" cy="457200"/>
          </a:xfrm>
          <a:prstGeom prst="roundRect">
            <a:avLst>
              <a:gd fmla="val 16000" name="adj"/>
            </a:avLst>
          </a:prstGeom>
          <a:solidFill>
            <a:srgbClr val="FCEEEF"/>
          </a:solidFill>
          <a:ln cap="flat" cmpd="sng" w="12700">
            <a:solidFill>
              <a:srgbClr val="FCE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1"/>
          <p:cNvSpPr/>
          <p:nvPr/>
        </p:nvSpPr>
        <p:spPr>
          <a:xfrm>
            <a:off x="7808976" y="3950208"/>
            <a:ext cx="15407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exigências tardias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1"/>
          <p:cNvSpPr/>
          <p:nvPr/>
        </p:nvSpPr>
        <p:spPr>
          <a:xfrm>
            <a:off x="7735824" y="4572000"/>
            <a:ext cx="1687068" cy="457200"/>
          </a:xfrm>
          <a:prstGeom prst="roundRect">
            <a:avLst>
              <a:gd fmla="val 16000" name="adj"/>
            </a:avLst>
          </a:prstGeom>
          <a:solidFill>
            <a:srgbClr val="FCEEEF"/>
          </a:solidFill>
          <a:ln cap="flat" cmpd="sng" w="12700">
            <a:solidFill>
              <a:srgbClr val="FCE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1"/>
          <p:cNvSpPr/>
          <p:nvPr/>
        </p:nvSpPr>
        <p:spPr>
          <a:xfrm>
            <a:off x="7808976" y="4572000"/>
            <a:ext cx="15407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sem status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1"/>
          <p:cNvSpPr/>
          <p:nvPr/>
        </p:nvSpPr>
        <p:spPr>
          <a:xfrm>
            <a:off x="9688068" y="2706624"/>
            <a:ext cx="1687068" cy="457200"/>
          </a:xfrm>
          <a:prstGeom prst="roundRect">
            <a:avLst>
              <a:gd fmla="val 16000" name="adj"/>
            </a:avLst>
          </a:prstGeom>
          <a:solidFill>
            <a:srgbClr val="EDF7F0"/>
          </a:solidFill>
          <a:ln cap="flat" cmpd="sng" w="12700">
            <a:solidFill>
              <a:srgbClr val="EDF7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1"/>
          <p:cNvSpPr/>
          <p:nvPr/>
        </p:nvSpPr>
        <p:spPr>
          <a:xfrm>
            <a:off x="9761220" y="2706624"/>
            <a:ext cx="15407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viabilidade 1º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1"/>
          <p:cNvSpPr/>
          <p:nvPr/>
        </p:nvSpPr>
        <p:spPr>
          <a:xfrm>
            <a:off x="9688068" y="3328416"/>
            <a:ext cx="1687068" cy="457200"/>
          </a:xfrm>
          <a:prstGeom prst="roundRect">
            <a:avLst>
              <a:gd fmla="val 16000" name="adj"/>
            </a:avLst>
          </a:prstGeom>
          <a:solidFill>
            <a:srgbClr val="EDF7F0"/>
          </a:solidFill>
          <a:ln cap="flat" cmpd="sng" w="12700">
            <a:solidFill>
              <a:srgbClr val="EDF7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1"/>
          <p:cNvSpPr/>
          <p:nvPr/>
        </p:nvSpPr>
        <p:spPr>
          <a:xfrm>
            <a:off x="9761220" y="3328416"/>
            <a:ext cx="15407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dados reaproveitados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1"/>
          <p:cNvSpPr/>
          <p:nvPr/>
        </p:nvSpPr>
        <p:spPr>
          <a:xfrm>
            <a:off x="9688068" y="3950208"/>
            <a:ext cx="1687068" cy="457200"/>
          </a:xfrm>
          <a:prstGeom prst="roundRect">
            <a:avLst>
              <a:gd fmla="val 16000" name="adj"/>
            </a:avLst>
          </a:prstGeom>
          <a:solidFill>
            <a:srgbClr val="EDF7F0"/>
          </a:solidFill>
          <a:ln cap="flat" cmpd="sng" w="12700">
            <a:solidFill>
              <a:srgbClr val="EDF7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1"/>
          <p:cNvSpPr/>
          <p:nvPr/>
        </p:nvSpPr>
        <p:spPr>
          <a:xfrm>
            <a:off x="9761220" y="3950208"/>
            <a:ext cx="15407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risco define licenças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1"/>
          <p:cNvSpPr/>
          <p:nvPr/>
        </p:nvSpPr>
        <p:spPr>
          <a:xfrm>
            <a:off x="9688068" y="4572000"/>
            <a:ext cx="1687068" cy="457200"/>
          </a:xfrm>
          <a:prstGeom prst="roundRect">
            <a:avLst>
              <a:gd fmla="val 16000" name="adj"/>
            </a:avLst>
          </a:prstGeom>
          <a:solidFill>
            <a:srgbClr val="EDF7F0"/>
          </a:solidFill>
          <a:ln cap="flat" cmpd="sng" w="12700">
            <a:solidFill>
              <a:srgbClr val="EDF7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1"/>
          <p:cNvSpPr/>
          <p:nvPr/>
        </p:nvSpPr>
        <p:spPr>
          <a:xfrm>
            <a:off x="9761220" y="4572000"/>
            <a:ext cx="154076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status + apoio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1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1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1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1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1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2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Como desenhar a solução: simplificar com proporcionalidade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2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2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2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12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Transformar diagnóstico em requisitos de desenho do serviço.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2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12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Um cadastro mestre; pedir dado já existente só com justificativa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2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2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Viabilidade antes de custos e documentos extensos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2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2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Risco define intensidade do controle e momento da fiscalização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2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2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Checklist único com base legal, prazo e responsável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2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2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Painel de status + canal humano para dúvidas e exceções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2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2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Regras de desenho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2"/>
          <p:cNvSpPr/>
          <p:nvPr/>
        </p:nvSpPr>
        <p:spPr>
          <a:xfrm>
            <a:off x="7827264" y="2450592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2"/>
          <p:cNvSpPr/>
          <p:nvPr/>
        </p:nvSpPr>
        <p:spPr>
          <a:xfrm>
            <a:off x="7936992" y="2450592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Uma vez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1" name="Google Shape;441;p12"/>
          <p:cNvCxnSpPr/>
          <p:nvPr/>
        </p:nvCxnSpPr>
        <p:spPr>
          <a:xfrm>
            <a:off x="9555480" y="2889504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42" name="Google Shape;442;p12"/>
          <p:cNvSpPr/>
          <p:nvPr/>
        </p:nvSpPr>
        <p:spPr>
          <a:xfrm>
            <a:off x="7827264" y="3026664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2"/>
          <p:cNvSpPr/>
          <p:nvPr/>
        </p:nvSpPr>
        <p:spPr>
          <a:xfrm>
            <a:off x="7936992" y="3026664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Antes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4" name="Google Shape;444;p12"/>
          <p:cNvCxnSpPr/>
          <p:nvPr/>
        </p:nvCxnSpPr>
        <p:spPr>
          <a:xfrm>
            <a:off x="9555480" y="3465576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45" name="Google Shape;445;p12"/>
          <p:cNvSpPr/>
          <p:nvPr/>
        </p:nvSpPr>
        <p:spPr>
          <a:xfrm>
            <a:off x="7827264" y="3602736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2"/>
          <p:cNvSpPr/>
          <p:nvPr/>
        </p:nvSpPr>
        <p:spPr>
          <a:xfrm>
            <a:off x="7936992" y="3602736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Proporcional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7" name="Google Shape;447;p12"/>
          <p:cNvCxnSpPr/>
          <p:nvPr/>
        </p:nvCxnSpPr>
        <p:spPr>
          <a:xfrm>
            <a:off x="9555480" y="4041648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48" name="Google Shape;448;p12"/>
          <p:cNvSpPr/>
          <p:nvPr/>
        </p:nvSpPr>
        <p:spPr>
          <a:xfrm>
            <a:off x="7827264" y="4178808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2"/>
          <p:cNvSpPr/>
          <p:nvPr/>
        </p:nvSpPr>
        <p:spPr>
          <a:xfrm>
            <a:off x="7936992" y="4178808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Claro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0" name="Google Shape;450;p12"/>
          <p:cNvCxnSpPr/>
          <p:nvPr/>
        </p:nvCxnSpPr>
        <p:spPr>
          <a:xfrm>
            <a:off x="9555480" y="4617720"/>
            <a:ext cx="0" cy="13716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51" name="Google Shape;451;p12"/>
          <p:cNvSpPr/>
          <p:nvPr/>
        </p:nvSpPr>
        <p:spPr>
          <a:xfrm>
            <a:off x="7827264" y="4754880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12"/>
          <p:cNvSpPr/>
          <p:nvPr/>
        </p:nvSpPr>
        <p:spPr>
          <a:xfrm>
            <a:off x="7936992" y="4754880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Rastreável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2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2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2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2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2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3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ATIVIDADE 1 - Desburocratizar com responsabilidade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3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13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3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3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Aplicar triagem de etapas redundantes, automatizáveis e juridicamente necessárias.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3"/>
          <p:cNvSpPr/>
          <p:nvPr/>
        </p:nvSpPr>
        <p:spPr>
          <a:xfrm>
            <a:off x="566928" y="1618488"/>
            <a:ext cx="1874520" cy="329184"/>
          </a:xfrm>
          <a:prstGeom prst="roundRect">
            <a:avLst>
              <a:gd fmla="val 27778" name="adj"/>
            </a:avLst>
          </a:prstGeom>
          <a:solidFill>
            <a:srgbClr val="D99A2B"/>
          </a:solidFill>
          <a:ln cap="flat" cmpd="sng" w="12700">
            <a:solidFill>
              <a:srgbClr val="D99A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3"/>
          <p:cNvSpPr/>
          <p:nvPr/>
        </p:nvSpPr>
        <p:spPr>
          <a:xfrm>
            <a:off x="603504" y="1618488"/>
            <a:ext cx="1801368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30"/>
              <a:buFont typeface="Arial"/>
              <a:buNone/>
            </a:pPr>
            <a:r>
              <a:rPr b="1" i="0" lang="en-US" sz="9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HIPÓTESE DIDÁTICA</a:t>
            </a:r>
            <a:endParaRPr b="0" i="0" sz="9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3"/>
          <p:cNvSpPr/>
          <p:nvPr/>
        </p:nvSpPr>
        <p:spPr>
          <a:xfrm>
            <a:off x="585216" y="2121408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3"/>
          <p:cNvSpPr/>
          <p:nvPr/>
        </p:nvSpPr>
        <p:spPr>
          <a:xfrm>
            <a:off x="731520" y="2240280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3"/>
          <p:cNvSpPr/>
          <p:nvPr/>
        </p:nvSpPr>
        <p:spPr>
          <a:xfrm>
            <a:off x="768096" y="2240280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13"/>
          <p:cNvSpPr/>
          <p:nvPr/>
        </p:nvSpPr>
        <p:spPr>
          <a:xfrm>
            <a:off x="1261872" y="2167128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CASO FICTÍCIO: pequena loja de baixo risco enfrenta 9 etapas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3"/>
          <p:cNvSpPr/>
          <p:nvPr/>
        </p:nvSpPr>
        <p:spPr>
          <a:xfrm>
            <a:off x="585216" y="2871216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3"/>
          <p:cNvSpPr/>
          <p:nvPr/>
        </p:nvSpPr>
        <p:spPr>
          <a:xfrm>
            <a:off x="731520" y="2990088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3"/>
          <p:cNvSpPr/>
          <p:nvPr/>
        </p:nvSpPr>
        <p:spPr>
          <a:xfrm>
            <a:off x="768096" y="2990088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3"/>
          <p:cNvSpPr/>
          <p:nvPr/>
        </p:nvSpPr>
        <p:spPr>
          <a:xfrm>
            <a:off x="1261872" y="2916936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Em duplas: marque cada etapa como ELIMINAR, AUTOMATIZAR, REORDENAR ou MANTER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3"/>
          <p:cNvSpPr/>
          <p:nvPr/>
        </p:nvSpPr>
        <p:spPr>
          <a:xfrm>
            <a:off x="585216" y="3621024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3"/>
          <p:cNvSpPr/>
          <p:nvPr/>
        </p:nvSpPr>
        <p:spPr>
          <a:xfrm>
            <a:off x="731520" y="3739896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3"/>
          <p:cNvSpPr/>
          <p:nvPr/>
        </p:nvSpPr>
        <p:spPr>
          <a:xfrm>
            <a:off x="768096" y="3739896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13"/>
          <p:cNvSpPr/>
          <p:nvPr/>
        </p:nvSpPr>
        <p:spPr>
          <a:xfrm>
            <a:off x="1261872" y="3666744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Justifique com: risco, informação já disponível e base legal a confirmar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3"/>
          <p:cNvSpPr/>
          <p:nvPr/>
        </p:nvSpPr>
        <p:spPr>
          <a:xfrm>
            <a:off x="585216" y="4370832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3"/>
          <p:cNvSpPr/>
          <p:nvPr/>
        </p:nvSpPr>
        <p:spPr>
          <a:xfrm>
            <a:off x="731520" y="4489704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3"/>
          <p:cNvSpPr/>
          <p:nvPr/>
        </p:nvSpPr>
        <p:spPr>
          <a:xfrm>
            <a:off x="768096" y="4489704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3"/>
          <p:cNvSpPr/>
          <p:nvPr/>
        </p:nvSpPr>
        <p:spPr>
          <a:xfrm>
            <a:off x="1261872" y="4416552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Entregável: novo fluxo com no máximo 6 etapas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3"/>
          <p:cNvSpPr/>
          <p:nvPr/>
        </p:nvSpPr>
        <p:spPr>
          <a:xfrm>
            <a:off x="585216" y="5120640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13"/>
          <p:cNvSpPr/>
          <p:nvPr/>
        </p:nvSpPr>
        <p:spPr>
          <a:xfrm>
            <a:off x="731520" y="5239512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13"/>
          <p:cNvSpPr/>
          <p:nvPr/>
        </p:nvSpPr>
        <p:spPr>
          <a:xfrm>
            <a:off x="768096" y="5239512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3"/>
          <p:cNvSpPr/>
          <p:nvPr/>
        </p:nvSpPr>
        <p:spPr>
          <a:xfrm>
            <a:off x="1261872" y="5166360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Regra: simplificar sem dispensar controle necessário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3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3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3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13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13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4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IPTU Verde: benefício tributário não é programa ambiental completo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14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4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14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14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Distinguir mecanismos tributários e identificar requisitos mínimos de desenho.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14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14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Desconto: reduz percentual do imposto segundo critérios legais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14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4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Isenção: exclui a obrigação tributária nas hipóteses definidas em lei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14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4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Outros incentivos podem usar pontuação, certificação e revisão periódica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14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14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Critérios precisam ser verificáveis: obra, equipamento, desempenho ou manutenção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14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4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Benefício fiscal ≠ programa administrativo ≠ investimento público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14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14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Três instrumentos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14"/>
          <p:cNvSpPr/>
          <p:nvPr/>
        </p:nvSpPr>
        <p:spPr>
          <a:xfrm>
            <a:off x="7699248" y="2587752"/>
            <a:ext cx="1146048" cy="2560320"/>
          </a:xfrm>
          <a:prstGeom prst="roundRect">
            <a:avLst>
              <a:gd fmla="val 6383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14"/>
          <p:cNvSpPr/>
          <p:nvPr/>
        </p:nvSpPr>
        <p:spPr>
          <a:xfrm>
            <a:off x="7772400" y="2770632"/>
            <a:ext cx="99974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Benefício tributário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14"/>
          <p:cNvSpPr/>
          <p:nvPr/>
        </p:nvSpPr>
        <p:spPr>
          <a:xfrm>
            <a:off x="7790688" y="3593592"/>
            <a:ext cx="963168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Regra fiscal + critério legal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14"/>
          <p:cNvSpPr/>
          <p:nvPr/>
        </p:nvSpPr>
        <p:spPr>
          <a:xfrm>
            <a:off x="8982456" y="2587752"/>
            <a:ext cx="1146048" cy="2560320"/>
          </a:xfrm>
          <a:prstGeom prst="roundRect">
            <a:avLst>
              <a:gd fmla="val 6383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14"/>
          <p:cNvSpPr/>
          <p:nvPr/>
        </p:nvSpPr>
        <p:spPr>
          <a:xfrm>
            <a:off x="9055608" y="2770632"/>
            <a:ext cx="99974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Programa administrativo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14"/>
          <p:cNvSpPr/>
          <p:nvPr/>
        </p:nvSpPr>
        <p:spPr>
          <a:xfrm>
            <a:off x="9073896" y="3593592"/>
            <a:ext cx="963168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Serviço, equipe e fluxo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14"/>
          <p:cNvSpPr/>
          <p:nvPr/>
        </p:nvSpPr>
        <p:spPr>
          <a:xfrm>
            <a:off x="10265664" y="2587752"/>
            <a:ext cx="1146048" cy="2560320"/>
          </a:xfrm>
          <a:prstGeom prst="roundRect">
            <a:avLst>
              <a:gd fmla="val 638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14"/>
          <p:cNvSpPr/>
          <p:nvPr/>
        </p:nvSpPr>
        <p:spPr>
          <a:xfrm>
            <a:off x="10338816" y="2770632"/>
            <a:ext cx="99974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Investimento público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4"/>
          <p:cNvSpPr/>
          <p:nvPr/>
        </p:nvSpPr>
        <p:spPr>
          <a:xfrm>
            <a:off x="10357104" y="3593592"/>
            <a:ext cx="963168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Ativo público + contratação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14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portal.stf.jus.br • planalto.gov.br • www4.planalto.gov.br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14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14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14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portal.stf.jus.br | planalto.gov.br | www4.planalto.gov.br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14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5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Caso real: Salvador - IPTU Verde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15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15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15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5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Analisar um incentivo vigente usando critérios, adesão e limites da evidência disponível.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15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15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Salvador/BA | Lei nº 8.474/2013, art. 5º | Decreto nº 36.288/2022, alterado pelo Dec. nº 38.884/2024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5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15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Programa certifica práticas sustentáveis e concede desconto conforme pontuação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15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15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2026: 6.543 imóveis beneficiados; 1.028 novas adesões em relação a 2025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5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15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Modelo divulgado: 81 requisitos em 8 categorias; faixas de desconto 5%, 7% e 10%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15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15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Dado disponível mede adesão; impacto ambiental causal e custo fiscal agregado não foram localizados na notícia de 2026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15"/>
          <p:cNvSpPr/>
          <p:nvPr/>
        </p:nvSpPr>
        <p:spPr>
          <a:xfrm>
            <a:off x="7479792" y="1627632"/>
            <a:ext cx="4151376" cy="4370832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15"/>
          <p:cNvSpPr/>
          <p:nvPr/>
        </p:nvSpPr>
        <p:spPr>
          <a:xfrm>
            <a:off x="7699248" y="1837944"/>
            <a:ext cx="1874520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15"/>
          <p:cNvSpPr/>
          <p:nvPr/>
        </p:nvSpPr>
        <p:spPr>
          <a:xfrm>
            <a:off x="7735824" y="1837944"/>
            <a:ext cx="180136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CASO REAL - FONTE OFICIAL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15"/>
          <p:cNvSpPr/>
          <p:nvPr/>
        </p:nvSpPr>
        <p:spPr>
          <a:xfrm>
            <a:off x="7699248" y="2331720"/>
            <a:ext cx="3712464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NORMA VIGENTE + IMPLEMENTAÇÃO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5" name="Google Shape;555;p15"/>
          <p:cNvCxnSpPr/>
          <p:nvPr/>
        </p:nvCxnSpPr>
        <p:spPr>
          <a:xfrm>
            <a:off x="7699248" y="2999232"/>
            <a:ext cx="3712464" cy="0"/>
          </a:xfrm>
          <a:prstGeom prst="straightConnector1">
            <a:avLst/>
          </a:prstGeom>
          <a:noFill/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56" name="Google Shape;556;p15"/>
          <p:cNvSpPr/>
          <p:nvPr/>
        </p:nvSpPr>
        <p:spPr>
          <a:xfrm>
            <a:off x="7699248" y="3200400"/>
            <a:ext cx="3712464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LEITURA DA EVIDÊNCIA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15"/>
          <p:cNvSpPr/>
          <p:nvPr/>
        </p:nvSpPr>
        <p:spPr>
          <a:xfrm>
            <a:off x="7699248" y="3456432"/>
            <a:ext cx="3712464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30"/>
              <a:buFont typeface="Arial"/>
              <a:buNone/>
            </a:pPr>
            <a:r>
              <a:rPr b="0" i="0" lang="en-US" sz="14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Adesão documentada; avaliação de impacto ambiental não localizada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15"/>
          <p:cNvSpPr/>
          <p:nvPr/>
        </p:nvSpPr>
        <p:spPr>
          <a:xfrm>
            <a:off x="7699248" y="4599432"/>
            <a:ext cx="3712464" cy="868680"/>
          </a:xfrm>
          <a:prstGeom prst="roundRect">
            <a:avLst>
              <a:gd fmla="val 8421" name="adj"/>
            </a:avLst>
          </a:prstGeom>
          <a:solidFill>
            <a:srgbClr val="FFF4DD"/>
          </a:solidFill>
          <a:ln cap="flat" cmpd="sng" w="12700">
            <a:solidFill>
              <a:srgbClr val="FFF4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5"/>
          <p:cNvSpPr/>
          <p:nvPr/>
        </p:nvSpPr>
        <p:spPr>
          <a:xfrm>
            <a:off x="7845552" y="4754880"/>
            <a:ext cx="341985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Regra de leitura: norma aprovada ≠ implementação ≠ resultado avaliado.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15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www2.sefaz.salvador.ba.gov.br •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15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15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15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www2.sefaz.salvador.ba.gov.br |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15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6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Viabilidade fiscal e equidade: quatro perguntas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6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16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6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6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Testar se o benefício tributário é financeiramente sustentável e socialmente acessível.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6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16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Quanto de receita deixará de entrar? Estime ano inicial + 2 seguintes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16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16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O benefício cabe na LDO/LOA e atende art. 14 da LRF + art. 113 do ADCT?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6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16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Quem consegue pagar a melhoria antes de receber o desconto?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6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16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Como comprovar, fiscalizar, revisar e encerrar benefício indevido?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6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16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Qual indicador ambiental justifica manter o incentivo?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16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16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Teste de viabilidade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16"/>
          <p:cNvSpPr/>
          <p:nvPr/>
        </p:nvSpPr>
        <p:spPr>
          <a:xfrm>
            <a:off x="7827264" y="2450592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16"/>
          <p:cNvSpPr/>
          <p:nvPr/>
        </p:nvSpPr>
        <p:spPr>
          <a:xfrm>
            <a:off x="7936992" y="2450592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Impacto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16"/>
          <p:cNvSpPr/>
          <p:nvPr/>
        </p:nvSpPr>
        <p:spPr>
          <a:xfrm>
            <a:off x="7827264" y="3026664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6"/>
          <p:cNvSpPr/>
          <p:nvPr/>
        </p:nvSpPr>
        <p:spPr>
          <a:xfrm>
            <a:off x="7936992" y="3026664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Orçamento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16"/>
          <p:cNvSpPr/>
          <p:nvPr/>
        </p:nvSpPr>
        <p:spPr>
          <a:xfrm>
            <a:off x="7827264" y="3602736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16"/>
          <p:cNvSpPr/>
          <p:nvPr/>
        </p:nvSpPr>
        <p:spPr>
          <a:xfrm>
            <a:off x="7936992" y="3602736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Equidade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16"/>
          <p:cNvSpPr/>
          <p:nvPr/>
        </p:nvSpPr>
        <p:spPr>
          <a:xfrm>
            <a:off x="7827264" y="4178808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16"/>
          <p:cNvSpPr/>
          <p:nvPr/>
        </p:nvSpPr>
        <p:spPr>
          <a:xfrm>
            <a:off x="7936992" y="4178808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Controle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16"/>
          <p:cNvSpPr/>
          <p:nvPr/>
        </p:nvSpPr>
        <p:spPr>
          <a:xfrm>
            <a:off x="7827264" y="4754880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16"/>
          <p:cNvSpPr/>
          <p:nvPr/>
        </p:nvSpPr>
        <p:spPr>
          <a:xfrm>
            <a:off x="7936992" y="4754880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Resultado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16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 • www4.planalto.gov.br • portal.stf.jus.br • noticias.stf.jus.br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16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6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6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 | www4.planalto.gov.br | portal.stf.jus.br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16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7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Energia solar em prédios públicos: Curitiba - Pirâmide Solar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17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17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17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7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Ler um caso implementado e identificar componentes técnicos, contratuais e de medição.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17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17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Curitiba/PR | Parque Fotovoltaico da Caximba | operação desde 2023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17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7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8,6 mil painéis e 4,55 MWp de potência instalada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17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17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Até 24/03/2026: 16.633 MWh gerados; Prefeitura divulga economia acumulada de R$ 8,76 milhões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17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17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Energia compensada na rede; créditos atendem 304 prédios públicos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17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17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Resultados são operacionais/institucionais; estudo causal independente não foi localizado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17"/>
          <p:cNvSpPr/>
          <p:nvPr/>
        </p:nvSpPr>
        <p:spPr>
          <a:xfrm>
            <a:off x="7479792" y="1627632"/>
            <a:ext cx="4151376" cy="4370832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17"/>
          <p:cNvSpPr/>
          <p:nvPr/>
        </p:nvSpPr>
        <p:spPr>
          <a:xfrm>
            <a:off x="7699248" y="1837944"/>
            <a:ext cx="1874520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17"/>
          <p:cNvSpPr/>
          <p:nvPr/>
        </p:nvSpPr>
        <p:spPr>
          <a:xfrm>
            <a:off x="7735824" y="1837944"/>
            <a:ext cx="180136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CASO REAL - FONTE OFICIAL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17"/>
          <p:cNvSpPr/>
          <p:nvPr/>
        </p:nvSpPr>
        <p:spPr>
          <a:xfrm>
            <a:off x="7699248" y="2331720"/>
            <a:ext cx="3712464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IMPLEMENTADO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6" name="Google Shape;626;p17"/>
          <p:cNvCxnSpPr/>
          <p:nvPr/>
        </p:nvCxnSpPr>
        <p:spPr>
          <a:xfrm>
            <a:off x="7699248" y="2999232"/>
            <a:ext cx="3712464" cy="0"/>
          </a:xfrm>
          <a:prstGeom prst="straightConnector1">
            <a:avLst/>
          </a:prstGeom>
          <a:noFill/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7" name="Google Shape;627;p17"/>
          <p:cNvSpPr/>
          <p:nvPr/>
        </p:nvSpPr>
        <p:spPr>
          <a:xfrm>
            <a:off x="7699248" y="3200400"/>
            <a:ext cx="3712464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LEITURA DA EVIDÊNCIA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17"/>
          <p:cNvSpPr/>
          <p:nvPr/>
        </p:nvSpPr>
        <p:spPr>
          <a:xfrm>
            <a:off x="7699248" y="3456432"/>
            <a:ext cx="3712464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30"/>
              <a:buFont typeface="Arial"/>
              <a:buNone/>
            </a:pPr>
            <a:r>
              <a:rPr b="0" i="0" lang="en-US" sz="14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Geração e economia divulgadas pelo Município/Copel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17"/>
          <p:cNvSpPr/>
          <p:nvPr/>
        </p:nvSpPr>
        <p:spPr>
          <a:xfrm>
            <a:off x="7699248" y="4599432"/>
            <a:ext cx="3712464" cy="868680"/>
          </a:xfrm>
          <a:prstGeom prst="roundRect">
            <a:avLst>
              <a:gd fmla="val 8421" name="adj"/>
            </a:avLst>
          </a:prstGeom>
          <a:solidFill>
            <a:srgbClr val="FFF4DD"/>
          </a:solidFill>
          <a:ln cap="flat" cmpd="sng" w="12700">
            <a:solidFill>
              <a:srgbClr val="FFF4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17"/>
          <p:cNvSpPr/>
          <p:nvPr/>
        </p:nvSpPr>
        <p:spPr>
          <a:xfrm>
            <a:off x="7845552" y="4754880"/>
            <a:ext cx="341985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Regra de leitura: norma aprovada ≠ implementação ≠ resultado avaliado.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17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curitiba.pr.gov.br •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17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17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7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curitiba.pr.gov.br |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17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8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Fluxo do projeto de energia solar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18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18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18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18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Organizar a sequência de decisão e prever saída quando a solução não for viável.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18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18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Diagnóstico de consumo e perfil de carga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18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18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Viabilidade técnica + econômica + modelo de contratação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18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18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Compatibilidade PPA/LDO/LOA e disponibilidade de recursos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8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18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Contratação/conexão -&gt; instalação -&gt; comissionamento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18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18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Medição de MWh, R$, disponibilidade, manutenção e revisão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18"/>
          <p:cNvSpPr/>
          <p:nvPr/>
        </p:nvSpPr>
        <p:spPr>
          <a:xfrm>
            <a:off x="7406640" y="1627632"/>
            <a:ext cx="4224528" cy="4480560"/>
          </a:xfrm>
          <a:prstGeom prst="roundRect">
            <a:avLst>
              <a:gd fmla="val 173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18"/>
          <p:cNvSpPr/>
          <p:nvPr/>
        </p:nvSpPr>
        <p:spPr>
          <a:xfrm>
            <a:off x="7635240" y="1792224"/>
            <a:ext cx="376732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FLUXO DE DECISÃO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8"/>
          <p:cNvSpPr/>
          <p:nvPr/>
        </p:nvSpPr>
        <p:spPr>
          <a:xfrm>
            <a:off x="7708392" y="2633472"/>
            <a:ext cx="658368" cy="694944"/>
          </a:xfrm>
          <a:prstGeom prst="roundRect">
            <a:avLst>
              <a:gd fmla="val 11111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18"/>
          <p:cNvSpPr/>
          <p:nvPr/>
        </p:nvSpPr>
        <p:spPr>
          <a:xfrm>
            <a:off x="7735824" y="2670048"/>
            <a:ext cx="60350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Consumo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0" name="Google Shape;660;p18"/>
          <p:cNvCxnSpPr/>
          <p:nvPr/>
        </p:nvCxnSpPr>
        <p:spPr>
          <a:xfrm>
            <a:off x="8366760" y="2980944"/>
            <a:ext cx="118872" cy="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61" name="Google Shape;661;p18"/>
          <p:cNvSpPr/>
          <p:nvPr/>
        </p:nvSpPr>
        <p:spPr>
          <a:xfrm>
            <a:off x="8485632" y="2633472"/>
            <a:ext cx="658368" cy="694944"/>
          </a:xfrm>
          <a:prstGeom prst="roundRect">
            <a:avLst>
              <a:gd fmla="val 11111" name="adj"/>
            </a:avLst>
          </a:prstGeom>
          <a:solidFill>
            <a:srgbClr val="FFF4DD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18"/>
          <p:cNvSpPr/>
          <p:nvPr/>
        </p:nvSpPr>
        <p:spPr>
          <a:xfrm>
            <a:off x="8513064" y="2670048"/>
            <a:ext cx="60350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Local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viável?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3" name="Google Shape;663;p18"/>
          <p:cNvCxnSpPr/>
          <p:nvPr/>
        </p:nvCxnSpPr>
        <p:spPr>
          <a:xfrm>
            <a:off x="9144000" y="2980944"/>
            <a:ext cx="164592" cy="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64" name="Google Shape;664;p18"/>
          <p:cNvSpPr/>
          <p:nvPr/>
        </p:nvSpPr>
        <p:spPr>
          <a:xfrm>
            <a:off x="9308592" y="2633472"/>
            <a:ext cx="658368" cy="694944"/>
          </a:xfrm>
          <a:prstGeom prst="roundRect">
            <a:avLst>
              <a:gd fmla="val 11111" name="adj"/>
            </a:avLst>
          </a:prstGeom>
          <a:solidFill>
            <a:srgbClr val="FFF4DD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18"/>
          <p:cNvSpPr/>
          <p:nvPr/>
        </p:nvSpPr>
        <p:spPr>
          <a:xfrm>
            <a:off x="9336024" y="2670048"/>
            <a:ext cx="60350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viável?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6" name="Google Shape;666;p18"/>
          <p:cNvCxnSpPr/>
          <p:nvPr/>
        </p:nvCxnSpPr>
        <p:spPr>
          <a:xfrm>
            <a:off x="9966960" y="2980944"/>
            <a:ext cx="182880" cy="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67" name="Google Shape;667;p18"/>
          <p:cNvSpPr/>
          <p:nvPr/>
        </p:nvSpPr>
        <p:spPr>
          <a:xfrm>
            <a:off x="10149840" y="2633472"/>
            <a:ext cx="658368" cy="694944"/>
          </a:xfrm>
          <a:prstGeom prst="roundRect">
            <a:avLst>
              <a:gd fmla="val 11111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18"/>
          <p:cNvSpPr/>
          <p:nvPr/>
        </p:nvSpPr>
        <p:spPr>
          <a:xfrm>
            <a:off x="10177272" y="2670048"/>
            <a:ext cx="60350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Planejar +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contratar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9" name="Google Shape;669;p18"/>
          <p:cNvCxnSpPr/>
          <p:nvPr/>
        </p:nvCxnSpPr>
        <p:spPr>
          <a:xfrm>
            <a:off x="10808208" y="2980944"/>
            <a:ext cx="201168" cy="0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70" name="Google Shape;670;p18"/>
          <p:cNvSpPr/>
          <p:nvPr/>
        </p:nvSpPr>
        <p:spPr>
          <a:xfrm>
            <a:off x="11009376" y="2633472"/>
            <a:ext cx="658368" cy="694944"/>
          </a:xfrm>
          <a:prstGeom prst="roundRect">
            <a:avLst>
              <a:gd fmla="val 11111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18"/>
          <p:cNvSpPr/>
          <p:nvPr/>
        </p:nvSpPr>
        <p:spPr>
          <a:xfrm>
            <a:off x="11036808" y="2670048"/>
            <a:ext cx="60350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Instalar +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conectar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18"/>
          <p:cNvSpPr/>
          <p:nvPr/>
        </p:nvSpPr>
        <p:spPr>
          <a:xfrm>
            <a:off x="8430768" y="3959352"/>
            <a:ext cx="960120" cy="502920"/>
          </a:xfrm>
          <a:prstGeom prst="roundRect">
            <a:avLst>
              <a:gd fmla="val 14545" name="adj"/>
            </a:avLst>
          </a:prstGeom>
          <a:solidFill>
            <a:srgbClr val="FCEEEF"/>
          </a:solidFill>
          <a:ln cap="flat" cmpd="sng" w="12700">
            <a:solidFill>
              <a:srgbClr val="FCE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18"/>
          <p:cNvSpPr/>
          <p:nvPr/>
        </p:nvSpPr>
        <p:spPr>
          <a:xfrm>
            <a:off x="8467344" y="3977640"/>
            <a:ext cx="88696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NÃO -&gt; eficiência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ou novo local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18"/>
          <p:cNvSpPr/>
          <p:nvPr/>
        </p:nvSpPr>
        <p:spPr>
          <a:xfrm>
            <a:off x="9665208" y="3959352"/>
            <a:ext cx="1051560" cy="502920"/>
          </a:xfrm>
          <a:prstGeom prst="roundRect">
            <a:avLst>
              <a:gd fmla="val 14545" name="adj"/>
            </a:avLst>
          </a:prstGeom>
          <a:solidFill>
            <a:srgbClr val="FCEEEF"/>
          </a:solidFill>
          <a:ln cap="flat" cmpd="sng" w="12700">
            <a:solidFill>
              <a:srgbClr val="FCE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18"/>
          <p:cNvSpPr/>
          <p:nvPr/>
        </p:nvSpPr>
        <p:spPr>
          <a:xfrm>
            <a:off x="9701784" y="3977640"/>
            <a:ext cx="97840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NÃO -&gt; redesenhar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modelo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18"/>
          <p:cNvSpPr/>
          <p:nvPr/>
        </p:nvSpPr>
        <p:spPr>
          <a:xfrm>
            <a:off x="8549640" y="4901184"/>
            <a:ext cx="1965960" cy="585216"/>
          </a:xfrm>
          <a:prstGeom prst="roundRect">
            <a:avLst>
              <a:gd fmla="val 12500" name="adj"/>
            </a:avLst>
          </a:prstGeom>
          <a:solidFill>
            <a:srgbClr val="EDF7F0"/>
          </a:solidFill>
          <a:ln cap="flat" cmpd="sng" w="12700">
            <a:solidFill>
              <a:srgbClr val="EDF7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18"/>
          <p:cNvSpPr/>
          <p:nvPr/>
        </p:nvSpPr>
        <p:spPr>
          <a:xfrm>
            <a:off x="8631936" y="4937760"/>
            <a:ext cx="1801368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Medir MWh + R$ + manutenção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-&gt; revisar escala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8" name="Google Shape;678;p18"/>
          <p:cNvCxnSpPr/>
          <p:nvPr/>
        </p:nvCxnSpPr>
        <p:spPr>
          <a:xfrm flipH="1">
            <a:off x="9537192" y="3328416"/>
            <a:ext cx="1801368" cy="1572768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79" name="Google Shape;679;p18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18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18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18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18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19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ATIVIDADE 2 - Qual solução ambiental priorizar?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9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19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19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19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Comparar incentivo tributário e investimento público usando dados hipotéticos, capacidade de execução e alcance social.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19"/>
          <p:cNvSpPr/>
          <p:nvPr/>
        </p:nvSpPr>
        <p:spPr>
          <a:xfrm>
            <a:off x="566928" y="1618488"/>
            <a:ext cx="1874520" cy="329184"/>
          </a:xfrm>
          <a:prstGeom prst="roundRect">
            <a:avLst>
              <a:gd fmla="val 27778" name="adj"/>
            </a:avLst>
          </a:prstGeom>
          <a:solidFill>
            <a:srgbClr val="D99A2B"/>
          </a:solidFill>
          <a:ln cap="flat" cmpd="sng" w="12700">
            <a:solidFill>
              <a:srgbClr val="D99A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9"/>
          <p:cNvSpPr/>
          <p:nvPr/>
        </p:nvSpPr>
        <p:spPr>
          <a:xfrm>
            <a:off x="603504" y="1618488"/>
            <a:ext cx="1801368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30"/>
              <a:buFont typeface="Arial"/>
              <a:buNone/>
            </a:pPr>
            <a:r>
              <a:rPr b="1" i="0" lang="en-US" sz="9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DADOS 100% FICTÍCIOS</a:t>
            </a:r>
            <a:endParaRPr b="0" i="0" sz="9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19"/>
          <p:cNvSpPr/>
          <p:nvPr/>
        </p:nvSpPr>
        <p:spPr>
          <a:xfrm>
            <a:off x="585216" y="2121408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19"/>
          <p:cNvSpPr/>
          <p:nvPr/>
        </p:nvSpPr>
        <p:spPr>
          <a:xfrm>
            <a:off x="731520" y="2240280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19"/>
          <p:cNvSpPr/>
          <p:nvPr/>
        </p:nvSpPr>
        <p:spPr>
          <a:xfrm>
            <a:off x="768096" y="2240280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19"/>
          <p:cNvSpPr/>
          <p:nvPr/>
        </p:nvSpPr>
        <p:spPr>
          <a:xfrm>
            <a:off x="1261872" y="2167128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90"/>
              <a:buFont typeface="Arial"/>
              <a:buNone/>
            </a:pPr>
            <a:r>
              <a:rPr b="0" i="0" lang="en-US" sz="13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HIPÓTESE DIDÁTICA A - IPTU Verde piloto: renúncia máx. R$ 240 mil/ano + R$ 60 mil/ano de administração; até 400 imóveis</a:t>
            </a:r>
            <a:endParaRPr b="0" i="0" sz="13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19"/>
          <p:cNvSpPr/>
          <p:nvPr/>
        </p:nvSpPr>
        <p:spPr>
          <a:xfrm>
            <a:off x="585216" y="2871216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19"/>
          <p:cNvSpPr/>
          <p:nvPr/>
        </p:nvSpPr>
        <p:spPr>
          <a:xfrm>
            <a:off x="731520" y="2990088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19"/>
          <p:cNvSpPr/>
          <p:nvPr/>
        </p:nvSpPr>
        <p:spPr>
          <a:xfrm>
            <a:off x="768096" y="2990088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9"/>
          <p:cNvSpPr/>
          <p:nvPr/>
        </p:nvSpPr>
        <p:spPr>
          <a:xfrm>
            <a:off x="1261872" y="2916936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90"/>
              <a:buFont typeface="Arial"/>
              <a:buNone/>
            </a:pPr>
            <a:r>
              <a:rPr b="0" i="0" lang="en-US" sz="13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HIPÓTESE DIDÁTICA B - solar em 3 prédios: investimento R$ 850 mil; geração estimada 210 MWh/ano; economia bruta estimada R$ 180 mil/ano; manutenção R$ 15 mil/ano</a:t>
            </a:r>
            <a:endParaRPr b="0" i="0" sz="13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9"/>
          <p:cNvSpPr/>
          <p:nvPr/>
        </p:nvSpPr>
        <p:spPr>
          <a:xfrm>
            <a:off x="585216" y="3621024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19"/>
          <p:cNvSpPr/>
          <p:nvPr/>
        </p:nvSpPr>
        <p:spPr>
          <a:xfrm>
            <a:off x="731520" y="3739896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19"/>
          <p:cNvSpPr/>
          <p:nvPr/>
        </p:nvSpPr>
        <p:spPr>
          <a:xfrm>
            <a:off x="768096" y="3739896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19"/>
          <p:cNvSpPr/>
          <p:nvPr/>
        </p:nvSpPr>
        <p:spPr>
          <a:xfrm>
            <a:off x="1261872" y="3666744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90"/>
              <a:buFont typeface="Arial"/>
              <a:buNone/>
            </a:pPr>
            <a:r>
              <a:rPr b="0" i="0" lang="en-US" sz="13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Município dispõe de R$ 900 mil para investimento e equipe para 1 contrato médio</a:t>
            </a:r>
            <a:endParaRPr b="0" i="0" sz="13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19"/>
          <p:cNvSpPr/>
          <p:nvPr/>
        </p:nvSpPr>
        <p:spPr>
          <a:xfrm>
            <a:off x="585216" y="4370832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19"/>
          <p:cNvSpPr/>
          <p:nvPr/>
        </p:nvSpPr>
        <p:spPr>
          <a:xfrm>
            <a:off x="731520" y="4489704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19"/>
          <p:cNvSpPr/>
          <p:nvPr/>
        </p:nvSpPr>
        <p:spPr>
          <a:xfrm>
            <a:off x="768096" y="4489704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19"/>
          <p:cNvSpPr/>
          <p:nvPr/>
        </p:nvSpPr>
        <p:spPr>
          <a:xfrm>
            <a:off x="1261872" y="4416552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90"/>
              <a:buFont typeface="Arial"/>
              <a:buNone/>
            </a:pPr>
            <a:r>
              <a:rPr b="0" i="0" lang="en-US" sz="13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40% das famílias moram de aluguel ou têm baixa capacidade de investimento inicial</a:t>
            </a:r>
            <a:endParaRPr b="0" i="0" sz="13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19"/>
          <p:cNvSpPr/>
          <p:nvPr/>
        </p:nvSpPr>
        <p:spPr>
          <a:xfrm>
            <a:off x="585216" y="5120640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19"/>
          <p:cNvSpPr/>
          <p:nvPr/>
        </p:nvSpPr>
        <p:spPr>
          <a:xfrm>
            <a:off x="731520" y="5239512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19"/>
          <p:cNvSpPr/>
          <p:nvPr/>
        </p:nvSpPr>
        <p:spPr>
          <a:xfrm>
            <a:off x="768096" y="5239512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19"/>
          <p:cNvSpPr/>
          <p:nvPr/>
        </p:nvSpPr>
        <p:spPr>
          <a:xfrm>
            <a:off x="1261872" y="5166360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90"/>
              <a:buFont typeface="Arial"/>
              <a:buNone/>
            </a:pPr>
            <a:r>
              <a:rPr b="0" i="0" lang="en-US" sz="13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Escolha UMA prioridade e indique 2 salvaguardas + 2 indicadores</a:t>
            </a:r>
            <a:endParaRPr b="0" i="0" sz="13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19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19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19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19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19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20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Combate ao desperdício: medir antes de comprar tecnologia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20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20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20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20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Construir uma linha de base simples para papel, energia, água e tempo de processo.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20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20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Escolha 4 linhas de base: resmas, kWh, m³ e prazo médio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20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20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Localize os 20% de rotinas que concentram consumo/retrabalho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20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20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Separe consumo evitável de obrigação de arquivo/segurança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20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20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Teste pequena mudança antes de aquisição ampla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20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0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Divulgue metodologia junto com o resultado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20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20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Linha de base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20"/>
          <p:cNvSpPr/>
          <p:nvPr/>
        </p:nvSpPr>
        <p:spPr>
          <a:xfrm>
            <a:off x="7827264" y="2450592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20"/>
          <p:cNvSpPr/>
          <p:nvPr/>
        </p:nvSpPr>
        <p:spPr>
          <a:xfrm>
            <a:off x="7936992" y="2450592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resmas/mês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20"/>
          <p:cNvSpPr/>
          <p:nvPr/>
        </p:nvSpPr>
        <p:spPr>
          <a:xfrm>
            <a:off x="7827264" y="3026664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20"/>
          <p:cNvSpPr/>
          <p:nvPr/>
        </p:nvSpPr>
        <p:spPr>
          <a:xfrm>
            <a:off x="7936992" y="3026664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kWh/m²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20"/>
          <p:cNvSpPr/>
          <p:nvPr/>
        </p:nvSpPr>
        <p:spPr>
          <a:xfrm>
            <a:off x="7827264" y="3602736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20"/>
          <p:cNvSpPr/>
          <p:nvPr/>
        </p:nvSpPr>
        <p:spPr>
          <a:xfrm>
            <a:off x="7936992" y="3602736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m³/pessoa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20"/>
          <p:cNvSpPr/>
          <p:nvPr/>
        </p:nvSpPr>
        <p:spPr>
          <a:xfrm>
            <a:off x="7827264" y="4178808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20"/>
          <p:cNvSpPr/>
          <p:nvPr/>
        </p:nvSpPr>
        <p:spPr>
          <a:xfrm>
            <a:off x="7936992" y="4178808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dias/processo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20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20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20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21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Câmara “Zero Papel”: Vitória - leitura crítica da economia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21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21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21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21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Diferenciar resultado documentado de afirmações amplas não comprovadas.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21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21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Vitória/ES | programa Câmara Sem Papel | implementação concluída em 2014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21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21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Assinatura digital passou a integrar processos legislativos e administrativos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21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21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Economia divulgada na 1ª etapa: R$ 38 mil APENAS na digitalização do protocolo de Indicações dos gabinetes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21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21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NÃO COMPROVADO no corte: “economia superior a 70% do orçamento de custeio” - afirmação excluída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21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21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Lição: publicar escopo, período, base de comparação e custo total de propriedade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21"/>
          <p:cNvSpPr/>
          <p:nvPr/>
        </p:nvSpPr>
        <p:spPr>
          <a:xfrm>
            <a:off x="7479792" y="1627632"/>
            <a:ext cx="4151376" cy="4370832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21"/>
          <p:cNvSpPr/>
          <p:nvPr/>
        </p:nvSpPr>
        <p:spPr>
          <a:xfrm>
            <a:off x="7699248" y="1837944"/>
            <a:ext cx="1874520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21"/>
          <p:cNvSpPr/>
          <p:nvPr/>
        </p:nvSpPr>
        <p:spPr>
          <a:xfrm>
            <a:off x="7735824" y="1837944"/>
            <a:ext cx="180136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CASO REAL - FONTE OFICIAL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21"/>
          <p:cNvSpPr/>
          <p:nvPr/>
        </p:nvSpPr>
        <p:spPr>
          <a:xfrm>
            <a:off x="7699248" y="2331720"/>
            <a:ext cx="3712464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IMPLEMENTADO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8" name="Google Shape;778;p21"/>
          <p:cNvCxnSpPr/>
          <p:nvPr/>
        </p:nvCxnSpPr>
        <p:spPr>
          <a:xfrm>
            <a:off x="7699248" y="2999232"/>
            <a:ext cx="3712464" cy="0"/>
          </a:xfrm>
          <a:prstGeom prst="straightConnector1">
            <a:avLst/>
          </a:prstGeom>
          <a:noFill/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9" name="Google Shape;779;p21"/>
          <p:cNvSpPr/>
          <p:nvPr/>
        </p:nvSpPr>
        <p:spPr>
          <a:xfrm>
            <a:off x="7699248" y="3200400"/>
            <a:ext cx="3712464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LEITURA DA EVIDÊNCIA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21"/>
          <p:cNvSpPr/>
          <p:nvPr/>
        </p:nvSpPr>
        <p:spPr>
          <a:xfrm>
            <a:off x="7699248" y="3456432"/>
            <a:ext cx="3712464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30"/>
              <a:buFont typeface="Arial"/>
              <a:buNone/>
            </a:pPr>
            <a:r>
              <a:rPr b="0" i="0" lang="en-US" sz="14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R$ 38 mil com escopo limitado; &gt;70% do custeio não localizado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21"/>
          <p:cNvSpPr/>
          <p:nvPr/>
        </p:nvSpPr>
        <p:spPr>
          <a:xfrm>
            <a:off x="7699248" y="4599432"/>
            <a:ext cx="3712464" cy="868680"/>
          </a:xfrm>
          <a:prstGeom prst="roundRect">
            <a:avLst>
              <a:gd fmla="val 8421" name="adj"/>
            </a:avLst>
          </a:prstGeom>
          <a:solidFill>
            <a:srgbClr val="FFF4DD"/>
          </a:solidFill>
          <a:ln cap="flat" cmpd="sng" w="12700">
            <a:solidFill>
              <a:srgbClr val="FFF4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21"/>
          <p:cNvSpPr/>
          <p:nvPr/>
        </p:nvSpPr>
        <p:spPr>
          <a:xfrm>
            <a:off x="7845552" y="4754880"/>
            <a:ext cx="341985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Regra de leitura: norma aprovada ≠ implementação ≠ resultado avaliado.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21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cmv.es.gov.br •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21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21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21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cmv.es.gov.br |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21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22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Fluxo do processo digital: do documento ao arquivo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22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22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22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22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Entender o ciclo de vida documental e a decisão sobre preservação.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22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22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Produzir/receber -&gt; classificar e registrar metadados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22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22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Autenticar/assinar conforme risco -&gt; tramitar com controle de acesso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22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22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Dar transparência quando cabível; proteger sigilo e dados pessoais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22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22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Preservar em formato e repositório adequados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22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22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Eliminar somente quando norma + tabela de temporalidade + avaliação autorizarem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22"/>
          <p:cNvSpPr/>
          <p:nvPr/>
        </p:nvSpPr>
        <p:spPr>
          <a:xfrm>
            <a:off x="7406640" y="1627632"/>
            <a:ext cx="4224528" cy="4480560"/>
          </a:xfrm>
          <a:prstGeom prst="roundRect">
            <a:avLst>
              <a:gd fmla="val 173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22"/>
          <p:cNvSpPr/>
          <p:nvPr/>
        </p:nvSpPr>
        <p:spPr>
          <a:xfrm>
            <a:off x="7635240" y="1792224"/>
            <a:ext cx="376732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FLUXO DE DECISÃO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22"/>
          <p:cNvSpPr/>
          <p:nvPr/>
        </p:nvSpPr>
        <p:spPr>
          <a:xfrm>
            <a:off x="7635240" y="2496312"/>
            <a:ext cx="603504" cy="566928"/>
          </a:xfrm>
          <a:prstGeom prst="roundRect">
            <a:avLst>
              <a:gd fmla="val 1290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22"/>
          <p:cNvSpPr/>
          <p:nvPr/>
        </p:nvSpPr>
        <p:spPr>
          <a:xfrm>
            <a:off x="7653528" y="2523744"/>
            <a:ext cx="5669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Documento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2" name="Google Shape;812;p22"/>
          <p:cNvCxnSpPr/>
          <p:nvPr/>
        </p:nvCxnSpPr>
        <p:spPr>
          <a:xfrm>
            <a:off x="8238744" y="2779776"/>
            <a:ext cx="137160" cy="0"/>
          </a:xfrm>
          <a:prstGeom prst="straightConnector1">
            <a:avLst/>
          </a:prstGeom>
          <a:noFill/>
          <a:ln cap="flat" cmpd="sng" w="1522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13" name="Google Shape;813;p22"/>
          <p:cNvSpPr/>
          <p:nvPr/>
        </p:nvSpPr>
        <p:spPr>
          <a:xfrm>
            <a:off x="8375904" y="2496312"/>
            <a:ext cx="603504" cy="566928"/>
          </a:xfrm>
          <a:prstGeom prst="roundRect">
            <a:avLst>
              <a:gd fmla="val 1290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22"/>
          <p:cNvSpPr/>
          <p:nvPr/>
        </p:nvSpPr>
        <p:spPr>
          <a:xfrm>
            <a:off x="8394192" y="2523744"/>
            <a:ext cx="5669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Classificar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5" name="Google Shape;815;p22"/>
          <p:cNvCxnSpPr/>
          <p:nvPr/>
        </p:nvCxnSpPr>
        <p:spPr>
          <a:xfrm>
            <a:off x="8979408" y="2779776"/>
            <a:ext cx="137160" cy="0"/>
          </a:xfrm>
          <a:prstGeom prst="straightConnector1">
            <a:avLst/>
          </a:prstGeom>
          <a:noFill/>
          <a:ln cap="flat" cmpd="sng" w="1522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16" name="Google Shape;816;p22"/>
          <p:cNvSpPr/>
          <p:nvPr/>
        </p:nvSpPr>
        <p:spPr>
          <a:xfrm>
            <a:off x="9116568" y="2496312"/>
            <a:ext cx="603504" cy="566928"/>
          </a:xfrm>
          <a:prstGeom prst="roundRect">
            <a:avLst>
              <a:gd fmla="val 1290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22"/>
          <p:cNvSpPr/>
          <p:nvPr/>
        </p:nvSpPr>
        <p:spPr>
          <a:xfrm>
            <a:off x="9134856" y="2523744"/>
            <a:ext cx="5669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Assinar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8" name="Google Shape;818;p22"/>
          <p:cNvCxnSpPr/>
          <p:nvPr/>
        </p:nvCxnSpPr>
        <p:spPr>
          <a:xfrm>
            <a:off x="9720072" y="2779776"/>
            <a:ext cx="137160" cy="0"/>
          </a:xfrm>
          <a:prstGeom prst="straightConnector1">
            <a:avLst/>
          </a:prstGeom>
          <a:noFill/>
          <a:ln cap="flat" cmpd="sng" w="1522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19" name="Google Shape;819;p22"/>
          <p:cNvSpPr/>
          <p:nvPr/>
        </p:nvSpPr>
        <p:spPr>
          <a:xfrm>
            <a:off x="9857232" y="2496312"/>
            <a:ext cx="603504" cy="566928"/>
          </a:xfrm>
          <a:prstGeom prst="roundRect">
            <a:avLst>
              <a:gd fmla="val 1290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22"/>
          <p:cNvSpPr/>
          <p:nvPr/>
        </p:nvSpPr>
        <p:spPr>
          <a:xfrm>
            <a:off x="9875520" y="2523744"/>
            <a:ext cx="5669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Tramitar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1" name="Google Shape;821;p22"/>
          <p:cNvCxnSpPr/>
          <p:nvPr/>
        </p:nvCxnSpPr>
        <p:spPr>
          <a:xfrm>
            <a:off x="10460736" y="2779776"/>
            <a:ext cx="137160" cy="0"/>
          </a:xfrm>
          <a:prstGeom prst="straightConnector1">
            <a:avLst/>
          </a:prstGeom>
          <a:noFill/>
          <a:ln cap="flat" cmpd="sng" w="1522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22" name="Google Shape;822;p22"/>
          <p:cNvSpPr/>
          <p:nvPr/>
        </p:nvSpPr>
        <p:spPr>
          <a:xfrm>
            <a:off x="10597896" y="2496312"/>
            <a:ext cx="603504" cy="566928"/>
          </a:xfrm>
          <a:prstGeom prst="roundRect">
            <a:avLst>
              <a:gd fmla="val 12903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22"/>
          <p:cNvSpPr/>
          <p:nvPr/>
        </p:nvSpPr>
        <p:spPr>
          <a:xfrm>
            <a:off x="10616184" y="2523744"/>
            <a:ext cx="56692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Preservar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22"/>
          <p:cNvSpPr/>
          <p:nvPr/>
        </p:nvSpPr>
        <p:spPr>
          <a:xfrm>
            <a:off x="8531352" y="3621024"/>
            <a:ext cx="1965960" cy="640080"/>
          </a:xfrm>
          <a:prstGeom prst="roundRect">
            <a:avLst>
              <a:gd fmla="val 11429" name="adj"/>
            </a:avLst>
          </a:prstGeom>
          <a:solidFill>
            <a:srgbClr val="FFF4DD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22"/>
          <p:cNvSpPr/>
          <p:nvPr/>
        </p:nvSpPr>
        <p:spPr>
          <a:xfrm>
            <a:off x="8595360" y="3675888"/>
            <a:ext cx="1837944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Original pode ser eliminado?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p22"/>
          <p:cNvSpPr/>
          <p:nvPr/>
        </p:nvSpPr>
        <p:spPr>
          <a:xfrm>
            <a:off x="7735824" y="4690872"/>
            <a:ext cx="1417320" cy="621792"/>
          </a:xfrm>
          <a:prstGeom prst="roundRect">
            <a:avLst>
              <a:gd fmla="val 11765" name="adj"/>
            </a:avLst>
          </a:prstGeom>
          <a:solidFill>
            <a:srgbClr val="FCEEEF"/>
          </a:solidFill>
          <a:ln cap="flat" cmpd="sng" w="12700">
            <a:solidFill>
              <a:srgbClr val="FCE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22"/>
          <p:cNvSpPr/>
          <p:nvPr/>
        </p:nvSpPr>
        <p:spPr>
          <a:xfrm>
            <a:off x="7790688" y="4727448"/>
            <a:ext cx="13075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NÃO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Guardar/preservar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p22"/>
          <p:cNvSpPr/>
          <p:nvPr/>
        </p:nvSpPr>
        <p:spPr>
          <a:xfrm>
            <a:off x="9857232" y="4690872"/>
            <a:ext cx="1417320" cy="621792"/>
          </a:xfrm>
          <a:prstGeom prst="roundRect">
            <a:avLst>
              <a:gd fmla="val 11765" name="adj"/>
            </a:avLst>
          </a:prstGeom>
          <a:solidFill>
            <a:srgbClr val="EDF7F0"/>
          </a:solidFill>
          <a:ln cap="flat" cmpd="sng" w="12700">
            <a:solidFill>
              <a:srgbClr val="EDF7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22"/>
          <p:cNvSpPr/>
          <p:nvPr/>
        </p:nvSpPr>
        <p:spPr>
          <a:xfrm>
            <a:off x="9912096" y="4727448"/>
            <a:ext cx="1307592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20"/>
              <a:buFont typeface="Arial"/>
              <a:buNone/>
            </a:pPr>
            <a:r>
              <a:rPr b="1" i="0" lang="en-US" sz="10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SIM, se autorizado</a:t>
            </a:r>
            <a:endParaRPr b="0" i="0" sz="10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20"/>
              <a:buFont typeface="Arial"/>
              <a:buNone/>
            </a:pPr>
            <a:r>
              <a:rPr b="1" i="0" lang="en-US" sz="10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Destinação formal</a:t>
            </a:r>
            <a:endParaRPr b="0" i="0" sz="10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0" name="Google Shape;830;p22"/>
          <p:cNvCxnSpPr/>
          <p:nvPr/>
        </p:nvCxnSpPr>
        <p:spPr>
          <a:xfrm flipH="1">
            <a:off x="8439912" y="4261104"/>
            <a:ext cx="1069848" cy="429768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31" name="Google Shape;831;p22"/>
          <p:cNvCxnSpPr/>
          <p:nvPr/>
        </p:nvCxnSpPr>
        <p:spPr>
          <a:xfrm>
            <a:off x="9509760" y="4261104"/>
            <a:ext cx="1051560" cy="429768"/>
          </a:xfrm>
          <a:prstGeom prst="straightConnector1">
            <a:avLst/>
          </a:prstGeom>
          <a:noFill/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32" name="Google Shape;832;p22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22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22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22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22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23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Implantação responsável: tecnologia + pessoas + continuidade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23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23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23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23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Mapear os custos e riscos que não aparecem na tela do sistema.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23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23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Pessoas: redesenho, treinamento, suporte e gestão de mudança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23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23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Infraestrutura: disponibilidade, backup, logs e recuperação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23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23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Segurança/LGPD: mínimo acesso, retenção e resposta a incidentes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23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23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Inclusão: acessibilidade, linguagem clara e alternativa presencial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23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23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Continuidade: exportação de dados, padrão aberto, migração e plano de saída do fornecedor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23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23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Camadas de implantação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23"/>
          <p:cNvSpPr/>
          <p:nvPr/>
        </p:nvSpPr>
        <p:spPr>
          <a:xfrm>
            <a:off x="7827264" y="2450592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23"/>
          <p:cNvSpPr/>
          <p:nvPr/>
        </p:nvSpPr>
        <p:spPr>
          <a:xfrm>
            <a:off x="7936992" y="2450592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Pessoas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23"/>
          <p:cNvSpPr/>
          <p:nvPr/>
        </p:nvSpPr>
        <p:spPr>
          <a:xfrm>
            <a:off x="7827264" y="3026664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23"/>
          <p:cNvSpPr/>
          <p:nvPr/>
        </p:nvSpPr>
        <p:spPr>
          <a:xfrm>
            <a:off x="7936992" y="3026664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Processos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23"/>
          <p:cNvSpPr/>
          <p:nvPr/>
        </p:nvSpPr>
        <p:spPr>
          <a:xfrm>
            <a:off x="7827264" y="3602736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23"/>
          <p:cNvSpPr/>
          <p:nvPr/>
        </p:nvSpPr>
        <p:spPr>
          <a:xfrm>
            <a:off x="7936992" y="3602736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Tecnologia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23"/>
          <p:cNvSpPr/>
          <p:nvPr/>
        </p:nvSpPr>
        <p:spPr>
          <a:xfrm>
            <a:off x="7827264" y="4178808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23"/>
          <p:cNvSpPr/>
          <p:nvPr/>
        </p:nvSpPr>
        <p:spPr>
          <a:xfrm>
            <a:off x="7936992" y="4178808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Dados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23"/>
          <p:cNvSpPr/>
          <p:nvPr/>
        </p:nvSpPr>
        <p:spPr>
          <a:xfrm>
            <a:off x="7827264" y="4754880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23"/>
          <p:cNvSpPr/>
          <p:nvPr/>
        </p:nvSpPr>
        <p:spPr>
          <a:xfrm>
            <a:off x="7936992" y="4754880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Continuidade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23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23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23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23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23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24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Selo Verde no Parlamento: reconhecimento interno ≠ certificação externa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24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24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24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24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Desenhar um modelo de reconhecimento que seja auditável e não induza o público a erro.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24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24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MODELO DIDÁTICO: selo interno anual, sem equivalência com certificação acreditada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24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24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Critérios objetivos: papel, energia, água, resíduos e acessibilidade digital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24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24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Cada ponto exige evidência: fatura, inventário, relatório ou amostra verificável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24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24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Publicar método, linha de base, responsáveis e data da próxima revisão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24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24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Sem evidência -&gt; sem selo; resultado pode ser revisto ou perdido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24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24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Selo interno - modelo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24"/>
          <p:cNvSpPr/>
          <p:nvPr/>
        </p:nvSpPr>
        <p:spPr>
          <a:xfrm>
            <a:off x="7708392" y="2212848"/>
            <a:ext cx="3694176" cy="292608"/>
          </a:xfrm>
          <a:prstGeom prst="roundRect">
            <a:avLst>
              <a:gd fmla="val 31250" name="adj"/>
            </a:avLst>
          </a:prstGeom>
          <a:solidFill>
            <a:srgbClr val="D99A2B"/>
          </a:solidFill>
          <a:ln cap="flat" cmpd="sng" w="12700">
            <a:solidFill>
              <a:srgbClr val="D99A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24"/>
          <p:cNvSpPr/>
          <p:nvPr/>
        </p:nvSpPr>
        <p:spPr>
          <a:xfrm>
            <a:off x="7744968" y="2212848"/>
            <a:ext cx="362102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MODELO PROPOSTO, NÃO CASO REAL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24"/>
          <p:cNvSpPr/>
          <p:nvPr/>
        </p:nvSpPr>
        <p:spPr>
          <a:xfrm>
            <a:off x="7790688" y="2587752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Papel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24"/>
          <p:cNvSpPr/>
          <p:nvPr/>
        </p:nvSpPr>
        <p:spPr>
          <a:xfrm>
            <a:off x="9400032" y="2606040"/>
            <a:ext cx="384048" cy="219456"/>
          </a:xfrm>
          <a:prstGeom prst="rect">
            <a:avLst/>
          </a:prstGeom>
          <a:solidFill>
            <a:srgbClr val="3E8E5B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24"/>
          <p:cNvSpPr/>
          <p:nvPr/>
        </p:nvSpPr>
        <p:spPr>
          <a:xfrm>
            <a:off x="9912096" y="2606040"/>
            <a:ext cx="384048" cy="219456"/>
          </a:xfrm>
          <a:prstGeom prst="rect">
            <a:avLst/>
          </a:prstGeom>
          <a:solidFill>
            <a:srgbClr val="EEF2F7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24"/>
          <p:cNvSpPr/>
          <p:nvPr/>
        </p:nvSpPr>
        <p:spPr>
          <a:xfrm>
            <a:off x="10424160" y="2606040"/>
            <a:ext cx="384048" cy="219456"/>
          </a:xfrm>
          <a:prstGeom prst="rect">
            <a:avLst/>
          </a:prstGeom>
          <a:solidFill>
            <a:srgbClr val="EEF2F7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2" name="Google Shape;902;p24"/>
          <p:cNvSpPr/>
          <p:nvPr/>
        </p:nvSpPr>
        <p:spPr>
          <a:xfrm>
            <a:off x="10972800" y="2587752"/>
            <a:ext cx="38404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860"/>
              <a:buFont typeface="Arial"/>
              <a:buNone/>
            </a:pPr>
            <a:r>
              <a:rPr b="0" i="0" lang="en-US" sz="86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evidência</a:t>
            </a:r>
            <a:endParaRPr b="0" i="0" sz="86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24"/>
          <p:cNvSpPr/>
          <p:nvPr/>
        </p:nvSpPr>
        <p:spPr>
          <a:xfrm>
            <a:off x="7790688" y="3154680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Energia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24"/>
          <p:cNvSpPr/>
          <p:nvPr/>
        </p:nvSpPr>
        <p:spPr>
          <a:xfrm>
            <a:off x="9400032" y="3172968"/>
            <a:ext cx="384048" cy="219456"/>
          </a:xfrm>
          <a:prstGeom prst="rect">
            <a:avLst/>
          </a:prstGeom>
          <a:solidFill>
            <a:srgbClr val="3E8E5B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24"/>
          <p:cNvSpPr/>
          <p:nvPr/>
        </p:nvSpPr>
        <p:spPr>
          <a:xfrm>
            <a:off x="9912096" y="3172968"/>
            <a:ext cx="384048" cy="219456"/>
          </a:xfrm>
          <a:prstGeom prst="rect">
            <a:avLst/>
          </a:prstGeom>
          <a:solidFill>
            <a:srgbClr val="3E8E5B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24"/>
          <p:cNvSpPr/>
          <p:nvPr/>
        </p:nvSpPr>
        <p:spPr>
          <a:xfrm>
            <a:off x="10424160" y="3172968"/>
            <a:ext cx="384048" cy="219456"/>
          </a:xfrm>
          <a:prstGeom prst="rect">
            <a:avLst/>
          </a:prstGeom>
          <a:solidFill>
            <a:srgbClr val="EEF2F7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24"/>
          <p:cNvSpPr/>
          <p:nvPr/>
        </p:nvSpPr>
        <p:spPr>
          <a:xfrm>
            <a:off x="10972800" y="3154680"/>
            <a:ext cx="38404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860"/>
              <a:buFont typeface="Arial"/>
              <a:buNone/>
            </a:pPr>
            <a:r>
              <a:rPr b="0" i="0" lang="en-US" sz="86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evidência</a:t>
            </a:r>
            <a:endParaRPr b="0" i="0" sz="86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24"/>
          <p:cNvSpPr/>
          <p:nvPr/>
        </p:nvSpPr>
        <p:spPr>
          <a:xfrm>
            <a:off x="7790688" y="3721608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Água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24"/>
          <p:cNvSpPr/>
          <p:nvPr/>
        </p:nvSpPr>
        <p:spPr>
          <a:xfrm>
            <a:off x="9400032" y="3739896"/>
            <a:ext cx="384048" cy="219456"/>
          </a:xfrm>
          <a:prstGeom prst="rect">
            <a:avLst/>
          </a:prstGeom>
          <a:solidFill>
            <a:srgbClr val="3E8E5B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24"/>
          <p:cNvSpPr/>
          <p:nvPr/>
        </p:nvSpPr>
        <p:spPr>
          <a:xfrm>
            <a:off x="9912096" y="3739896"/>
            <a:ext cx="384048" cy="219456"/>
          </a:xfrm>
          <a:prstGeom prst="rect">
            <a:avLst/>
          </a:prstGeom>
          <a:solidFill>
            <a:srgbClr val="3E8E5B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24"/>
          <p:cNvSpPr/>
          <p:nvPr/>
        </p:nvSpPr>
        <p:spPr>
          <a:xfrm>
            <a:off x="10424160" y="3739896"/>
            <a:ext cx="384048" cy="219456"/>
          </a:xfrm>
          <a:prstGeom prst="rect">
            <a:avLst/>
          </a:prstGeom>
          <a:solidFill>
            <a:srgbClr val="3E8E5B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24"/>
          <p:cNvSpPr/>
          <p:nvPr/>
        </p:nvSpPr>
        <p:spPr>
          <a:xfrm>
            <a:off x="10972800" y="3721608"/>
            <a:ext cx="38404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860"/>
              <a:buFont typeface="Arial"/>
              <a:buNone/>
            </a:pPr>
            <a:r>
              <a:rPr b="0" i="0" lang="en-US" sz="86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evidência</a:t>
            </a:r>
            <a:endParaRPr b="0" i="0" sz="86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24"/>
          <p:cNvSpPr/>
          <p:nvPr/>
        </p:nvSpPr>
        <p:spPr>
          <a:xfrm>
            <a:off x="7790688" y="4288536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Resíduos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24"/>
          <p:cNvSpPr/>
          <p:nvPr/>
        </p:nvSpPr>
        <p:spPr>
          <a:xfrm>
            <a:off x="9400032" y="4306824"/>
            <a:ext cx="384048" cy="219456"/>
          </a:xfrm>
          <a:prstGeom prst="rect">
            <a:avLst/>
          </a:prstGeom>
          <a:solidFill>
            <a:srgbClr val="3E8E5B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24"/>
          <p:cNvSpPr/>
          <p:nvPr/>
        </p:nvSpPr>
        <p:spPr>
          <a:xfrm>
            <a:off x="9912096" y="4306824"/>
            <a:ext cx="384048" cy="219456"/>
          </a:xfrm>
          <a:prstGeom prst="rect">
            <a:avLst/>
          </a:prstGeom>
          <a:solidFill>
            <a:srgbClr val="EEF2F7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24"/>
          <p:cNvSpPr/>
          <p:nvPr/>
        </p:nvSpPr>
        <p:spPr>
          <a:xfrm>
            <a:off x="10424160" y="4306824"/>
            <a:ext cx="384048" cy="219456"/>
          </a:xfrm>
          <a:prstGeom prst="rect">
            <a:avLst/>
          </a:prstGeom>
          <a:solidFill>
            <a:srgbClr val="EEF2F7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24"/>
          <p:cNvSpPr/>
          <p:nvPr/>
        </p:nvSpPr>
        <p:spPr>
          <a:xfrm>
            <a:off x="10972800" y="4288536"/>
            <a:ext cx="38404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860"/>
              <a:buFont typeface="Arial"/>
              <a:buNone/>
            </a:pPr>
            <a:r>
              <a:rPr b="0" i="0" lang="en-US" sz="86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evidência</a:t>
            </a:r>
            <a:endParaRPr b="0" i="0" sz="86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24"/>
          <p:cNvSpPr/>
          <p:nvPr/>
        </p:nvSpPr>
        <p:spPr>
          <a:xfrm>
            <a:off x="7790688" y="4855464"/>
            <a:ext cx="14173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Acessibilidade digital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24"/>
          <p:cNvSpPr/>
          <p:nvPr/>
        </p:nvSpPr>
        <p:spPr>
          <a:xfrm>
            <a:off x="9400032" y="4873752"/>
            <a:ext cx="384048" cy="219456"/>
          </a:xfrm>
          <a:prstGeom prst="rect">
            <a:avLst/>
          </a:prstGeom>
          <a:solidFill>
            <a:srgbClr val="3E8E5B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24"/>
          <p:cNvSpPr/>
          <p:nvPr/>
        </p:nvSpPr>
        <p:spPr>
          <a:xfrm>
            <a:off x="9912096" y="4873752"/>
            <a:ext cx="384048" cy="219456"/>
          </a:xfrm>
          <a:prstGeom prst="rect">
            <a:avLst/>
          </a:prstGeom>
          <a:solidFill>
            <a:srgbClr val="3E8E5B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24"/>
          <p:cNvSpPr/>
          <p:nvPr/>
        </p:nvSpPr>
        <p:spPr>
          <a:xfrm>
            <a:off x="10424160" y="4873752"/>
            <a:ext cx="384048" cy="219456"/>
          </a:xfrm>
          <a:prstGeom prst="rect">
            <a:avLst/>
          </a:prstGeom>
          <a:solidFill>
            <a:srgbClr val="EEF2F7"/>
          </a:solidFill>
          <a:ln cap="flat" cmpd="sng" w="9525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24"/>
          <p:cNvSpPr/>
          <p:nvPr/>
        </p:nvSpPr>
        <p:spPr>
          <a:xfrm>
            <a:off x="10972800" y="4855464"/>
            <a:ext cx="38404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860"/>
              <a:buFont typeface="Arial"/>
              <a:buNone/>
            </a:pPr>
            <a:r>
              <a:rPr b="0" i="0" lang="en-US" sz="86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evidência</a:t>
            </a:r>
            <a:endParaRPr b="0" i="0" sz="86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24"/>
          <p:cNvSpPr/>
          <p:nvPr/>
        </p:nvSpPr>
        <p:spPr>
          <a:xfrm>
            <a:off x="7845552" y="5605272"/>
            <a:ext cx="341985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revisão anual + método público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24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24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p24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25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Painel de indicadores: resultado sem maquiagem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25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25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5" name="Google Shape;935;p25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25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Escolher indicadores com denominador, linha de base e frequência.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7" name="Google Shape;937;p25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25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Custo: R$/processo e custo total anual da solução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25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p25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Consumo: resmas/processo, kWh/m², m³/pessoa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25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25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Tempo: mediana de dias por tipo de processo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25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25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Qualidade: retrabalho, falhas, indisponibilidade e acessibilidade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25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25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710"/>
              <a:buFont typeface="Arial"/>
              <a:buNone/>
            </a:pPr>
            <a:r>
              <a:rPr b="0" i="0" lang="en-US" sz="171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Usuário: satisfação + taxa de resolução/devolutiva</a:t>
            </a:r>
            <a:endParaRPr b="0" i="0" sz="17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25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25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Painel mínimo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25"/>
          <p:cNvSpPr/>
          <p:nvPr/>
        </p:nvSpPr>
        <p:spPr>
          <a:xfrm>
            <a:off x="7735824" y="2468880"/>
            <a:ext cx="1572768" cy="1097280"/>
          </a:xfrm>
          <a:prstGeom prst="roundRect">
            <a:avLst>
              <a:gd fmla="val 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25"/>
          <p:cNvSpPr/>
          <p:nvPr/>
        </p:nvSpPr>
        <p:spPr>
          <a:xfrm>
            <a:off x="7808976" y="2578608"/>
            <a:ext cx="14264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R$/processo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25"/>
          <p:cNvSpPr/>
          <p:nvPr/>
        </p:nvSpPr>
        <p:spPr>
          <a:xfrm>
            <a:off x="7808976" y="3008376"/>
            <a:ext cx="142646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base + atual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25"/>
          <p:cNvSpPr/>
          <p:nvPr/>
        </p:nvSpPr>
        <p:spPr>
          <a:xfrm>
            <a:off x="9528048" y="2468880"/>
            <a:ext cx="1572768" cy="1097280"/>
          </a:xfrm>
          <a:prstGeom prst="roundRect">
            <a:avLst>
              <a:gd fmla="val 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25"/>
          <p:cNvSpPr/>
          <p:nvPr/>
        </p:nvSpPr>
        <p:spPr>
          <a:xfrm>
            <a:off x="9601200" y="2578608"/>
            <a:ext cx="14264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dias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25"/>
          <p:cNvSpPr/>
          <p:nvPr/>
        </p:nvSpPr>
        <p:spPr>
          <a:xfrm>
            <a:off x="9601200" y="3008376"/>
            <a:ext cx="142646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mediana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25"/>
          <p:cNvSpPr/>
          <p:nvPr/>
        </p:nvSpPr>
        <p:spPr>
          <a:xfrm>
            <a:off x="7735824" y="3886200"/>
            <a:ext cx="1572768" cy="1097280"/>
          </a:xfrm>
          <a:prstGeom prst="roundRect">
            <a:avLst>
              <a:gd fmla="val 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25"/>
          <p:cNvSpPr/>
          <p:nvPr/>
        </p:nvSpPr>
        <p:spPr>
          <a:xfrm>
            <a:off x="7808976" y="3995928"/>
            <a:ext cx="14264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kWh/m²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25"/>
          <p:cNvSpPr/>
          <p:nvPr/>
        </p:nvSpPr>
        <p:spPr>
          <a:xfrm>
            <a:off x="7808976" y="4425696"/>
            <a:ext cx="142646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mensal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25"/>
          <p:cNvSpPr/>
          <p:nvPr/>
        </p:nvSpPr>
        <p:spPr>
          <a:xfrm>
            <a:off x="9528048" y="3886200"/>
            <a:ext cx="1572768" cy="1097280"/>
          </a:xfrm>
          <a:prstGeom prst="roundRect">
            <a:avLst>
              <a:gd fmla="val 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25"/>
          <p:cNvSpPr/>
          <p:nvPr/>
        </p:nvSpPr>
        <p:spPr>
          <a:xfrm>
            <a:off x="9601200" y="3995928"/>
            <a:ext cx="142646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% resolução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25"/>
          <p:cNvSpPr/>
          <p:nvPr/>
        </p:nvSpPr>
        <p:spPr>
          <a:xfrm>
            <a:off x="9601200" y="4425696"/>
            <a:ext cx="142646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prazo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25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25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25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25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25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6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Banco de Ideias Legislativas: Limeira/SP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26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26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26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26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Conhecer um canal institucional e seus limites frente à iniciativa popular formal.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26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26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Câmara de Limeira/SP | Resolução nº 882/2024 | em vigor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26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26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Canal recebe sugestões para criar, alterar ou revogar normas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26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26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Sugestão pode ser selecionada por vereador, Mesa ou comissão quando considerada viável - não há garantia de proposição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26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26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Formulário coleta identificação e justificativa; dados pessoais exigem finalidade, segurança e retenção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26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26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Sugestão cidadã ≠ consulta pública ≠ iniciativa popular formal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6" name="Google Shape;986;p26"/>
          <p:cNvSpPr/>
          <p:nvPr/>
        </p:nvSpPr>
        <p:spPr>
          <a:xfrm>
            <a:off x="7479792" y="1627632"/>
            <a:ext cx="4151376" cy="4370832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26"/>
          <p:cNvSpPr/>
          <p:nvPr/>
        </p:nvSpPr>
        <p:spPr>
          <a:xfrm>
            <a:off x="7699248" y="1837944"/>
            <a:ext cx="1874520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26"/>
          <p:cNvSpPr/>
          <p:nvPr/>
        </p:nvSpPr>
        <p:spPr>
          <a:xfrm>
            <a:off x="7735824" y="1837944"/>
            <a:ext cx="180136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CASO REAL - FONTE OFICIAL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26"/>
          <p:cNvSpPr/>
          <p:nvPr/>
        </p:nvSpPr>
        <p:spPr>
          <a:xfrm>
            <a:off x="7699248" y="2331720"/>
            <a:ext cx="3712464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NORMA VIGENTE + CANAL IMPLEMENTADO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90" name="Google Shape;990;p26"/>
          <p:cNvCxnSpPr/>
          <p:nvPr/>
        </p:nvCxnSpPr>
        <p:spPr>
          <a:xfrm>
            <a:off x="7699248" y="2999232"/>
            <a:ext cx="3712464" cy="0"/>
          </a:xfrm>
          <a:prstGeom prst="straightConnector1">
            <a:avLst/>
          </a:prstGeom>
          <a:noFill/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91" name="Google Shape;991;p26"/>
          <p:cNvSpPr/>
          <p:nvPr/>
        </p:nvSpPr>
        <p:spPr>
          <a:xfrm>
            <a:off x="7699248" y="3200400"/>
            <a:ext cx="3712464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LEITURA DA EVIDÊNCIA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p26"/>
          <p:cNvSpPr/>
          <p:nvPr/>
        </p:nvSpPr>
        <p:spPr>
          <a:xfrm>
            <a:off x="7699248" y="3456432"/>
            <a:ext cx="3712464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30"/>
              <a:buFont typeface="Arial"/>
              <a:buNone/>
            </a:pPr>
            <a:r>
              <a:rPr b="0" i="0" lang="en-US" sz="14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Fluxo de recebimento e proposituras publicado pela Câmara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" name="Google Shape;993;p26"/>
          <p:cNvSpPr/>
          <p:nvPr/>
        </p:nvSpPr>
        <p:spPr>
          <a:xfrm>
            <a:off x="7699248" y="4599432"/>
            <a:ext cx="3712464" cy="868680"/>
          </a:xfrm>
          <a:prstGeom prst="roundRect">
            <a:avLst>
              <a:gd fmla="val 8421" name="adj"/>
            </a:avLst>
          </a:prstGeom>
          <a:solidFill>
            <a:srgbClr val="FFF4DD"/>
          </a:solidFill>
          <a:ln cap="flat" cmpd="sng" w="12700">
            <a:solidFill>
              <a:srgbClr val="FFF4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26"/>
          <p:cNvSpPr/>
          <p:nvPr/>
        </p:nvSpPr>
        <p:spPr>
          <a:xfrm>
            <a:off x="7845552" y="4754880"/>
            <a:ext cx="341985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Regra de leitura: norma aprovada ≠ implementação ≠ resultado avaliado.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26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limeira.sp.leg.br • legislacao.limeira.sp.leg.br • www4.planalto.gov.br •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6" name="Google Shape;996;p26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7" name="Google Shape;997;p26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8" name="Google Shape;998;p26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limeira.sp.leg.br | legislacao.limeira.sp.leg.br | www4.planalto.gov.br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9" name="Google Shape;999;p26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27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Fluxo da sugestão cidadã: participação com devolutiva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27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27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8" name="Google Shape;1008;p27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27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Estruturar um canal que registre, encaminhe e explique o destino de cada ideia.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27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27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Protocolo único -&gt; confirmação ao cidadão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27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27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Triagem: tema, competência, dados pessoais e urgência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4" name="Google Shape;1014;p27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27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Análise técnica/jurídica -&gt; qual instrumento e quem pode iniciar?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6" name="Google Shape;1016;p27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27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Destino: proposição / indicação / ação administrativa / consulta / arquivamento motivado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8" name="Google Shape;1018;p27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27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Devolutiva + status + registro para memória institucional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27"/>
          <p:cNvSpPr/>
          <p:nvPr/>
        </p:nvSpPr>
        <p:spPr>
          <a:xfrm>
            <a:off x="7406640" y="1627632"/>
            <a:ext cx="4224528" cy="4480560"/>
          </a:xfrm>
          <a:prstGeom prst="roundRect">
            <a:avLst>
              <a:gd fmla="val 173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27"/>
          <p:cNvSpPr/>
          <p:nvPr/>
        </p:nvSpPr>
        <p:spPr>
          <a:xfrm>
            <a:off x="7635240" y="1792224"/>
            <a:ext cx="376732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FLUXO DE DECISÃO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27"/>
          <p:cNvSpPr/>
          <p:nvPr/>
        </p:nvSpPr>
        <p:spPr>
          <a:xfrm>
            <a:off x="8366760" y="226771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27"/>
          <p:cNvSpPr/>
          <p:nvPr/>
        </p:nvSpPr>
        <p:spPr>
          <a:xfrm>
            <a:off x="8430768" y="226771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Receber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4" name="Google Shape;1024;p27"/>
          <p:cNvCxnSpPr/>
          <p:nvPr/>
        </p:nvCxnSpPr>
        <p:spPr>
          <a:xfrm>
            <a:off x="9500616" y="262432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25" name="Google Shape;1025;p27"/>
          <p:cNvSpPr/>
          <p:nvPr/>
        </p:nvSpPr>
        <p:spPr>
          <a:xfrm>
            <a:off x="8366760" y="277063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27"/>
          <p:cNvSpPr/>
          <p:nvPr/>
        </p:nvSpPr>
        <p:spPr>
          <a:xfrm>
            <a:off x="8430768" y="277063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Triar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7" name="Google Shape;1027;p27"/>
          <p:cNvCxnSpPr/>
          <p:nvPr/>
        </p:nvCxnSpPr>
        <p:spPr>
          <a:xfrm>
            <a:off x="9500616" y="312724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28" name="Google Shape;1028;p27"/>
          <p:cNvSpPr/>
          <p:nvPr/>
        </p:nvSpPr>
        <p:spPr>
          <a:xfrm>
            <a:off x="8366760" y="327355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FFF4DD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27"/>
          <p:cNvSpPr/>
          <p:nvPr/>
        </p:nvSpPr>
        <p:spPr>
          <a:xfrm>
            <a:off x="8430768" y="327355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Competência?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0" name="Google Shape;1030;p27"/>
          <p:cNvCxnSpPr/>
          <p:nvPr/>
        </p:nvCxnSpPr>
        <p:spPr>
          <a:xfrm>
            <a:off x="9500616" y="363016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31" name="Google Shape;1031;p27"/>
          <p:cNvSpPr/>
          <p:nvPr/>
        </p:nvSpPr>
        <p:spPr>
          <a:xfrm>
            <a:off x="8366760" y="377647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27"/>
          <p:cNvSpPr/>
          <p:nvPr/>
        </p:nvSpPr>
        <p:spPr>
          <a:xfrm>
            <a:off x="8430768" y="377647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Via adequada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3" name="Google Shape;1033;p27"/>
          <p:cNvCxnSpPr/>
          <p:nvPr/>
        </p:nvCxnSpPr>
        <p:spPr>
          <a:xfrm>
            <a:off x="9500616" y="413308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34" name="Google Shape;1034;p27"/>
          <p:cNvSpPr/>
          <p:nvPr/>
        </p:nvSpPr>
        <p:spPr>
          <a:xfrm>
            <a:off x="8366760" y="427939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27"/>
          <p:cNvSpPr/>
          <p:nvPr/>
        </p:nvSpPr>
        <p:spPr>
          <a:xfrm>
            <a:off x="8430768" y="427939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Analisar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6" name="Google Shape;1036;p27"/>
          <p:cNvCxnSpPr/>
          <p:nvPr/>
        </p:nvCxnSpPr>
        <p:spPr>
          <a:xfrm>
            <a:off x="9500616" y="463600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37" name="Google Shape;1037;p27"/>
          <p:cNvSpPr/>
          <p:nvPr/>
        </p:nvSpPr>
        <p:spPr>
          <a:xfrm>
            <a:off x="8366760" y="478231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27"/>
          <p:cNvSpPr/>
          <p:nvPr/>
        </p:nvSpPr>
        <p:spPr>
          <a:xfrm>
            <a:off x="8430768" y="478231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Encaminhar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9" name="Google Shape;1039;p27"/>
          <p:cNvCxnSpPr/>
          <p:nvPr/>
        </p:nvCxnSpPr>
        <p:spPr>
          <a:xfrm>
            <a:off x="9500616" y="513892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40" name="Google Shape;1040;p27"/>
          <p:cNvSpPr/>
          <p:nvPr/>
        </p:nvSpPr>
        <p:spPr>
          <a:xfrm>
            <a:off x="8366760" y="528523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27"/>
          <p:cNvSpPr/>
          <p:nvPr/>
        </p:nvSpPr>
        <p:spPr>
          <a:xfrm>
            <a:off x="8430768" y="528523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Responder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27"/>
          <p:cNvSpPr/>
          <p:nvPr/>
        </p:nvSpPr>
        <p:spPr>
          <a:xfrm>
            <a:off x="7534656" y="3474720"/>
            <a:ext cx="685800" cy="914400"/>
          </a:xfrm>
          <a:prstGeom prst="roundRect">
            <a:avLst>
              <a:gd fmla="val 10667" name="adj"/>
            </a:avLst>
          </a:prstGeom>
          <a:solidFill>
            <a:srgbClr val="FCEEEF"/>
          </a:solidFill>
          <a:ln cap="flat" cmpd="sng" w="12700">
            <a:solidFill>
              <a:srgbClr val="FCE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3" name="Google Shape;1043;p27"/>
          <p:cNvSpPr/>
          <p:nvPr/>
        </p:nvSpPr>
        <p:spPr>
          <a:xfrm>
            <a:off x="7589520" y="3520440"/>
            <a:ext cx="5760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NÃO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orientar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redirecionar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44" name="Google Shape;1044;p27"/>
          <p:cNvCxnSpPr/>
          <p:nvPr/>
        </p:nvCxnSpPr>
        <p:spPr>
          <a:xfrm flipH="1">
            <a:off x="8220456" y="3291840"/>
            <a:ext cx="146304" cy="475488"/>
          </a:xfrm>
          <a:prstGeom prst="straightConnector1">
            <a:avLst/>
          </a:prstGeom>
          <a:noFill/>
          <a:ln cap="flat" cmpd="sng" w="1522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45" name="Google Shape;1045;p27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 • www4.planalto.gov.br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27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27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27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 | www4.planalto.gov.br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27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28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ATIVIDADE 3 - Oficina de ideias: qual é a via?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28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28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28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28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Selecionar instrumento e encaminhamento sem converter toda demanda em projeto de lei.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28"/>
          <p:cNvSpPr/>
          <p:nvPr/>
        </p:nvSpPr>
        <p:spPr>
          <a:xfrm>
            <a:off x="566928" y="1618488"/>
            <a:ext cx="1874520" cy="329184"/>
          </a:xfrm>
          <a:prstGeom prst="roundRect">
            <a:avLst>
              <a:gd fmla="val 27778" name="adj"/>
            </a:avLst>
          </a:prstGeom>
          <a:solidFill>
            <a:srgbClr val="D99A2B"/>
          </a:solidFill>
          <a:ln cap="flat" cmpd="sng" w="12700">
            <a:solidFill>
              <a:srgbClr val="D99A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28"/>
          <p:cNvSpPr/>
          <p:nvPr/>
        </p:nvSpPr>
        <p:spPr>
          <a:xfrm>
            <a:off x="603504" y="1618488"/>
            <a:ext cx="1801368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30"/>
              <a:buFont typeface="Arial"/>
              <a:buNone/>
            </a:pPr>
            <a:r>
              <a:rPr b="1" i="0" lang="en-US" sz="9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CASOS DIDÁTICOS</a:t>
            </a:r>
            <a:endParaRPr b="0" i="0" sz="9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28"/>
          <p:cNvSpPr/>
          <p:nvPr/>
        </p:nvSpPr>
        <p:spPr>
          <a:xfrm>
            <a:off x="585216" y="2121408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28"/>
          <p:cNvSpPr/>
          <p:nvPr/>
        </p:nvSpPr>
        <p:spPr>
          <a:xfrm>
            <a:off x="731520" y="2240280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28"/>
          <p:cNvSpPr/>
          <p:nvPr/>
        </p:nvSpPr>
        <p:spPr>
          <a:xfrm>
            <a:off x="768096" y="2240280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28"/>
          <p:cNvSpPr/>
          <p:nvPr/>
        </p:nvSpPr>
        <p:spPr>
          <a:xfrm>
            <a:off x="1261872" y="2167128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DEMANDA A: iluminar faixa de pedestres escura em avenida municipal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28"/>
          <p:cNvSpPr/>
          <p:nvPr/>
        </p:nvSpPr>
        <p:spPr>
          <a:xfrm>
            <a:off x="585216" y="2871216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28"/>
          <p:cNvSpPr/>
          <p:nvPr/>
        </p:nvSpPr>
        <p:spPr>
          <a:xfrm>
            <a:off x="731520" y="2990088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28"/>
          <p:cNvSpPr/>
          <p:nvPr/>
        </p:nvSpPr>
        <p:spPr>
          <a:xfrm>
            <a:off x="768096" y="2990088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28"/>
          <p:cNvSpPr/>
          <p:nvPr/>
        </p:nvSpPr>
        <p:spPr>
          <a:xfrm>
            <a:off x="1261872" y="2916936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DEMANDA B: criar Banco de Ideias interno na Câmara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28"/>
          <p:cNvSpPr/>
          <p:nvPr/>
        </p:nvSpPr>
        <p:spPr>
          <a:xfrm>
            <a:off x="585216" y="3621024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28"/>
          <p:cNvSpPr/>
          <p:nvPr/>
        </p:nvSpPr>
        <p:spPr>
          <a:xfrm>
            <a:off x="731520" y="3739896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28"/>
          <p:cNvSpPr/>
          <p:nvPr/>
        </p:nvSpPr>
        <p:spPr>
          <a:xfrm>
            <a:off x="768096" y="3739896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28"/>
          <p:cNvSpPr/>
          <p:nvPr/>
        </p:nvSpPr>
        <p:spPr>
          <a:xfrm>
            <a:off x="1261872" y="3666744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DEMANDA C: desconto de IPTU para imóvel com reúso de água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28"/>
          <p:cNvSpPr/>
          <p:nvPr/>
        </p:nvSpPr>
        <p:spPr>
          <a:xfrm>
            <a:off x="585216" y="4370832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28"/>
          <p:cNvSpPr/>
          <p:nvPr/>
        </p:nvSpPr>
        <p:spPr>
          <a:xfrm>
            <a:off x="731520" y="4489704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28"/>
          <p:cNvSpPr/>
          <p:nvPr/>
        </p:nvSpPr>
        <p:spPr>
          <a:xfrm>
            <a:off x="768096" y="4489704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28"/>
          <p:cNvSpPr/>
          <p:nvPr/>
        </p:nvSpPr>
        <p:spPr>
          <a:xfrm>
            <a:off x="1261872" y="4416552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Para cada uma: instrumento provável + quem deve agir + 2 dados faltantes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28"/>
          <p:cNvSpPr/>
          <p:nvPr/>
        </p:nvSpPr>
        <p:spPr>
          <a:xfrm>
            <a:off x="585216" y="5120640"/>
            <a:ext cx="11018520" cy="585216"/>
          </a:xfrm>
          <a:prstGeom prst="roundRect">
            <a:avLst>
              <a:gd fmla="val 12500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28"/>
          <p:cNvSpPr/>
          <p:nvPr/>
        </p:nvSpPr>
        <p:spPr>
          <a:xfrm>
            <a:off x="731520" y="5239512"/>
            <a:ext cx="384048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28"/>
          <p:cNvSpPr/>
          <p:nvPr/>
        </p:nvSpPr>
        <p:spPr>
          <a:xfrm>
            <a:off x="768096" y="5239512"/>
            <a:ext cx="310896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Arial"/>
              <a:buNone/>
            </a:pPr>
            <a:r>
              <a:rPr b="1" i="0" lang="en-US" sz="8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b="0" i="0" sz="84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p28"/>
          <p:cNvSpPr/>
          <p:nvPr/>
        </p:nvSpPr>
        <p:spPr>
          <a:xfrm>
            <a:off x="1261872" y="5166360"/>
            <a:ext cx="100584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90"/>
              <a:buFont typeface="Arial"/>
              <a:buNone/>
            </a:pPr>
            <a:r>
              <a:rPr b="0" i="0" lang="en-US" sz="159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Pode haver mais de uma via válida, desde que justificada</a:t>
            </a:r>
            <a:endParaRPr b="0" i="0" sz="15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2" name="Google Shape;1082;p28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portal.stf.jus.br • planalto.gov.br • www4.planalto.gov.br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28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4" name="Google Shape;1084;p28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5" name="Google Shape;1085;p28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portal.stf.jus.br | planalto.gov.br | www4.planalto.gov.br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1086;p28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29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Escola do Legislativo Itinerante: levar cidadania onde as pessoas estão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29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29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29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29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Planejar uma ação itinerante com objetivo, parceiros e retorno mensurável.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29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29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Público: escolas, bairros, associações e comunidades mais distantes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9" name="Google Shape;1099;p29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29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Conteúdo: como funciona a Câmara, participação, orçamento e fiscalização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29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29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Parceiros: escolas, universidades, conselhos e unidades públicas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29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29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Operação: calendário, equipe, material acessível e canal de registro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29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29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Resultado: presença + aprendizado + demandas encaminhadas + retorno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7" name="Google Shape;1107;p29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29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Itinerância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9" name="Google Shape;1109;p29"/>
          <p:cNvSpPr/>
          <p:nvPr/>
        </p:nvSpPr>
        <p:spPr>
          <a:xfrm>
            <a:off x="7799832" y="3044952"/>
            <a:ext cx="640080" cy="640080"/>
          </a:xfrm>
          <a:prstGeom prst="ellipse">
            <a:avLst/>
          </a:prstGeom>
          <a:solidFill>
            <a:srgbClr val="EEF2F7"/>
          </a:solidFill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29"/>
          <p:cNvSpPr/>
          <p:nvPr/>
        </p:nvSpPr>
        <p:spPr>
          <a:xfrm>
            <a:off x="7662672" y="3822192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Escola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1" name="Google Shape;1111;p29"/>
          <p:cNvCxnSpPr/>
          <p:nvPr/>
        </p:nvCxnSpPr>
        <p:spPr>
          <a:xfrm>
            <a:off x="8439912" y="3364992"/>
            <a:ext cx="256032" cy="0"/>
          </a:xfrm>
          <a:prstGeom prst="straightConnector1">
            <a:avLst/>
          </a:prstGeom>
          <a:noFill/>
          <a:ln cap="flat" cmpd="sng" w="1905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12" name="Google Shape;1112;p29"/>
          <p:cNvSpPr/>
          <p:nvPr/>
        </p:nvSpPr>
        <p:spPr>
          <a:xfrm>
            <a:off x="8695944" y="3044952"/>
            <a:ext cx="640080" cy="640080"/>
          </a:xfrm>
          <a:prstGeom prst="ellipse">
            <a:avLst/>
          </a:prstGeom>
          <a:solidFill>
            <a:srgbClr val="EEF2F7"/>
          </a:solidFill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29"/>
          <p:cNvSpPr/>
          <p:nvPr/>
        </p:nvSpPr>
        <p:spPr>
          <a:xfrm>
            <a:off x="8558784" y="3822192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Bairro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4" name="Google Shape;1114;p29"/>
          <p:cNvCxnSpPr/>
          <p:nvPr/>
        </p:nvCxnSpPr>
        <p:spPr>
          <a:xfrm>
            <a:off x="9336024" y="3364992"/>
            <a:ext cx="256032" cy="0"/>
          </a:xfrm>
          <a:prstGeom prst="straightConnector1">
            <a:avLst/>
          </a:prstGeom>
          <a:noFill/>
          <a:ln cap="flat" cmpd="sng" w="1905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15" name="Google Shape;1115;p29"/>
          <p:cNvSpPr/>
          <p:nvPr/>
        </p:nvSpPr>
        <p:spPr>
          <a:xfrm>
            <a:off x="9592056" y="3044952"/>
            <a:ext cx="640080" cy="640080"/>
          </a:xfrm>
          <a:prstGeom prst="ellipse">
            <a:avLst/>
          </a:prstGeom>
          <a:solidFill>
            <a:srgbClr val="EEF2F7"/>
          </a:solidFill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29"/>
          <p:cNvSpPr/>
          <p:nvPr/>
        </p:nvSpPr>
        <p:spPr>
          <a:xfrm>
            <a:off x="9454896" y="3822192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Comunidade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7" name="Google Shape;1117;p29"/>
          <p:cNvCxnSpPr/>
          <p:nvPr/>
        </p:nvCxnSpPr>
        <p:spPr>
          <a:xfrm>
            <a:off x="10232136" y="3364992"/>
            <a:ext cx="256032" cy="0"/>
          </a:xfrm>
          <a:prstGeom prst="straightConnector1">
            <a:avLst/>
          </a:prstGeom>
          <a:noFill/>
          <a:ln cap="flat" cmpd="sng" w="1905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18" name="Google Shape;1118;p29"/>
          <p:cNvSpPr/>
          <p:nvPr/>
        </p:nvSpPr>
        <p:spPr>
          <a:xfrm>
            <a:off x="10488168" y="3044952"/>
            <a:ext cx="640080" cy="640080"/>
          </a:xfrm>
          <a:prstGeom prst="ellipse">
            <a:avLst/>
          </a:prstGeom>
          <a:solidFill>
            <a:srgbClr val="0F7C82"/>
          </a:solidFill>
          <a:ln cap="flat" cmpd="sng" w="165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29"/>
          <p:cNvSpPr/>
          <p:nvPr/>
        </p:nvSpPr>
        <p:spPr>
          <a:xfrm>
            <a:off x="10351008" y="3822192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30"/>
              <a:buFont typeface="Arial"/>
              <a:buNone/>
            </a:pPr>
            <a:r>
              <a:rPr b="1" i="0" lang="en-US" sz="10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Câmara</a:t>
            </a:r>
            <a:endParaRPr b="0" i="0" sz="10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0" name="Google Shape;1120;p29"/>
          <p:cNvSpPr/>
          <p:nvPr/>
        </p:nvSpPr>
        <p:spPr>
          <a:xfrm>
            <a:off x="7845552" y="4690872"/>
            <a:ext cx="3419856" cy="685800"/>
          </a:xfrm>
          <a:prstGeom prst="roundRect">
            <a:avLst>
              <a:gd fmla="val 10667" name="adj"/>
            </a:avLst>
          </a:prstGeom>
          <a:solidFill>
            <a:srgbClr val="EDF7F0"/>
          </a:solidFill>
          <a:ln cap="flat" cmpd="sng" w="12700">
            <a:solidFill>
              <a:srgbClr val="EDF7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29"/>
          <p:cNvSpPr/>
          <p:nvPr/>
        </p:nvSpPr>
        <p:spPr>
          <a:xfrm>
            <a:off x="7964424" y="4800600"/>
            <a:ext cx="31821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Escuta só vira participação quando há registro + retorno.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29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29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p29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p29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29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30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“Câmara no Bairro”: Cascavel/PR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3" name="Google Shape;1133;p30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30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30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30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Examinar uma experiência de descentralização institucional e o desafio da devolutiva.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7" name="Google Shape;1137;p30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30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Cascavel/PR | Resolução nº 52/2025 | proposta pela Mesa Diretora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30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30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Objetivos oficiais: descentralizar serviços, ampliar diálogo, registrar e encaminhar demandas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30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30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Primeira edição anunciada para 09/08/2025, no Cascavel Velho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30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30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Situação: programa implementado com escuta presencial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p30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30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Limite da evidência localizada: não foi identificado painel público robusto de prazos/status das demandas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p30"/>
          <p:cNvSpPr/>
          <p:nvPr/>
        </p:nvSpPr>
        <p:spPr>
          <a:xfrm>
            <a:off x="7479792" y="1627632"/>
            <a:ext cx="4151376" cy="4370832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30"/>
          <p:cNvSpPr/>
          <p:nvPr/>
        </p:nvSpPr>
        <p:spPr>
          <a:xfrm>
            <a:off x="7699248" y="1837944"/>
            <a:ext cx="1874520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30"/>
          <p:cNvSpPr/>
          <p:nvPr/>
        </p:nvSpPr>
        <p:spPr>
          <a:xfrm>
            <a:off x="7735824" y="1837944"/>
            <a:ext cx="180136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CASO REAL - FONTE OFICIAL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30"/>
          <p:cNvSpPr/>
          <p:nvPr/>
        </p:nvSpPr>
        <p:spPr>
          <a:xfrm>
            <a:off x="7699248" y="2331720"/>
            <a:ext cx="3712464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IMPLEMENTADO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51" name="Google Shape;1151;p30"/>
          <p:cNvCxnSpPr/>
          <p:nvPr/>
        </p:nvCxnSpPr>
        <p:spPr>
          <a:xfrm>
            <a:off x="7699248" y="2999232"/>
            <a:ext cx="3712464" cy="0"/>
          </a:xfrm>
          <a:prstGeom prst="straightConnector1">
            <a:avLst/>
          </a:prstGeom>
          <a:noFill/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52" name="Google Shape;1152;p30"/>
          <p:cNvSpPr/>
          <p:nvPr/>
        </p:nvSpPr>
        <p:spPr>
          <a:xfrm>
            <a:off x="7699248" y="3200400"/>
            <a:ext cx="3712464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LEITURA DA EVIDÊNCIA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30"/>
          <p:cNvSpPr/>
          <p:nvPr/>
        </p:nvSpPr>
        <p:spPr>
          <a:xfrm>
            <a:off x="7699248" y="3456432"/>
            <a:ext cx="3712464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30"/>
              <a:buFont typeface="Arial"/>
              <a:buNone/>
            </a:pPr>
            <a:r>
              <a:rPr b="0" i="0" lang="en-US" sz="14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Escuta e encaminhamento documentados; rastreio de devolutiva não localizado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30"/>
          <p:cNvSpPr/>
          <p:nvPr/>
        </p:nvSpPr>
        <p:spPr>
          <a:xfrm>
            <a:off x="7699248" y="4599432"/>
            <a:ext cx="3712464" cy="868680"/>
          </a:xfrm>
          <a:prstGeom prst="roundRect">
            <a:avLst>
              <a:gd fmla="val 8421" name="adj"/>
            </a:avLst>
          </a:prstGeom>
          <a:solidFill>
            <a:srgbClr val="FFF4DD"/>
          </a:solidFill>
          <a:ln cap="flat" cmpd="sng" w="12700">
            <a:solidFill>
              <a:srgbClr val="FFF4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30"/>
          <p:cNvSpPr/>
          <p:nvPr/>
        </p:nvSpPr>
        <p:spPr>
          <a:xfrm>
            <a:off x="7845552" y="4754880"/>
            <a:ext cx="341985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Regra de leitura: norma aprovada ≠ implementação ≠ resultado avaliado.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30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camaracascavel.pr.gov.br •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30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30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30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camaracascavel.pr.gov.br |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0" name="Google Shape;1160;p30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31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“Vereador Mirim/Jovem”: cidadania em ambiente protegido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31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31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31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31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Compreender a função pedagógica e os limites da simulação parlamentar.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31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31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Cascavel/PR mantém programa Câmara Jovem; seleção de 21 jovens para 2026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31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31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Participantes conhecem processo legislativo e podem apresentar ideias/sugestões no ambiente educativo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31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31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Mandato jovem é pedagógico: não equivale ao mandato eletivo constitucional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31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31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Proteção: consentimento, imagem, localização, segurança e acessibilidade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31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31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Sempre oferecer alternativa presencial e não expor dado de menor sem necessidade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31"/>
          <p:cNvSpPr/>
          <p:nvPr/>
        </p:nvSpPr>
        <p:spPr>
          <a:xfrm>
            <a:off x="7479792" y="1627632"/>
            <a:ext cx="4151376" cy="4370832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31"/>
          <p:cNvSpPr/>
          <p:nvPr/>
        </p:nvSpPr>
        <p:spPr>
          <a:xfrm>
            <a:off x="7699248" y="1837944"/>
            <a:ext cx="1874520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31"/>
          <p:cNvSpPr/>
          <p:nvPr/>
        </p:nvSpPr>
        <p:spPr>
          <a:xfrm>
            <a:off x="7735824" y="1837944"/>
            <a:ext cx="180136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CASO REAL - FONTE OFICIAL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31"/>
          <p:cNvSpPr/>
          <p:nvPr/>
        </p:nvSpPr>
        <p:spPr>
          <a:xfrm>
            <a:off x="7699248" y="2331720"/>
            <a:ext cx="3712464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PROGRAMA EDUCACIONAL EM 2026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5" name="Google Shape;1185;p31"/>
          <p:cNvCxnSpPr/>
          <p:nvPr/>
        </p:nvCxnSpPr>
        <p:spPr>
          <a:xfrm>
            <a:off x="7699248" y="2999232"/>
            <a:ext cx="3712464" cy="0"/>
          </a:xfrm>
          <a:prstGeom prst="straightConnector1">
            <a:avLst/>
          </a:prstGeom>
          <a:noFill/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6" name="Google Shape;1186;p31"/>
          <p:cNvSpPr/>
          <p:nvPr/>
        </p:nvSpPr>
        <p:spPr>
          <a:xfrm>
            <a:off x="7699248" y="3200400"/>
            <a:ext cx="3712464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LEITURA DA EVIDÊNCIA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31"/>
          <p:cNvSpPr/>
          <p:nvPr/>
        </p:nvSpPr>
        <p:spPr>
          <a:xfrm>
            <a:off x="7699248" y="3456432"/>
            <a:ext cx="3712464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30"/>
              <a:buFont typeface="Arial"/>
              <a:buNone/>
            </a:pPr>
            <a:r>
              <a:rPr b="0" i="0" lang="en-US" sz="14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Inscrições e funcionamento divulgados oficialmente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31"/>
          <p:cNvSpPr/>
          <p:nvPr/>
        </p:nvSpPr>
        <p:spPr>
          <a:xfrm>
            <a:off x="7699248" y="4599432"/>
            <a:ext cx="3712464" cy="868680"/>
          </a:xfrm>
          <a:prstGeom prst="roundRect">
            <a:avLst>
              <a:gd fmla="val 8421" name="adj"/>
            </a:avLst>
          </a:prstGeom>
          <a:solidFill>
            <a:srgbClr val="FFF4DD"/>
          </a:solidFill>
          <a:ln cap="flat" cmpd="sng" w="12700">
            <a:solidFill>
              <a:srgbClr val="FFF4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31"/>
          <p:cNvSpPr/>
          <p:nvPr/>
        </p:nvSpPr>
        <p:spPr>
          <a:xfrm>
            <a:off x="7845552" y="4754880"/>
            <a:ext cx="341985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Regra de leitura: norma aprovada ≠ implementação ≠ resultado avaliado.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31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camaracascavel.pr.gov.br •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31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2" name="Google Shape;1192;p31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3" name="Google Shape;1193;p31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camaracascavel.pr.gov.br |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4" name="Google Shape;1194;p31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32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Da escola à lei: cadeia de evidência documentada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1" name="Google Shape;1201;p32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32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3" name="Google Shape;1203;p32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32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Demonstrar como comprovar, sem exagero, que uma ideia estudantil chegou a uma norma.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32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32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CASO ESTADUAL (não municipal): Paraná - Programa Geração Atitude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7" name="Google Shape;1207;p32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32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2015: projeto estudantil de Ingrid Ribeiro Serafim de Souza foi selecionado no programa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9" name="Google Shape;1209;p32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32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Formalização legislativa: PL nº 849/2015 na Assembleia Legislativa, com autoria formal parlamentar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32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32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Resultado: Lei Estadual nº 18.763/2016, sancionada em 26/04/2016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3" name="Google Shape;1213;p32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32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Lição: documentar ideia original -&gt; proposição formal -&gt; tramitação -&gt; lei; não atribuir autoria jurídica indevida ao estudante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5" name="Google Shape;1215;p32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32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Cadeia documental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p32"/>
          <p:cNvSpPr/>
          <p:nvPr/>
        </p:nvSpPr>
        <p:spPr>
          <a:xfrm>
            <a:off x="7735824" y="3044952"/>
            <a:ext cx="640080" cy="1143000"/>
          </a:xfrm>
          <a:prstGeom prst="roundRect">
            <a:avLst>
              <a:gd fmla="val 11429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32"/>
          <p:cNvSpPr/>
          <p:nvPr/>
        </p:nvSpPr>
        <p:spPr>
          <a:xfrm>
            <a:off x="7772400" y="3163824"/>
            <a:ext cx="566928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70"/>
              <a:buFont typeface="Arial"/>
              <a:buNone/>
            </a:pPr>
            <a:r>
              <a:rPr b="1" i="0" lang="en-US" sz="97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Ideia estudantil</a:t>
            </a:r>
            <a:endParaRPr b="0" i="0" sz="9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9" name="Google Shape;1219;p32"/>
          <p:cNvCxnSpPr/>
          <p:nvPr/>
        </p:nvCxnSpPr>
        <p:spPr>
          <a:xfrm>
            <a:off x="8375904" y="3611880"/>
            <a:ext cx="128016" cy="0"/>
          </a:xfrm>
          <a:prstGeom prst="straightConnector1">
            <a:avLst/>
          </a:prstGeom>
          <a:noFill/>
          <a:ln cap="flat" cmpd="sng" w="203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20" name="Google Shape;1220;p32"/>
          <p:cNvSpPr/>
          <p:nvPr/>
        </p:nvSpPr>
        <p:spPr>
          <a:xfrm>
            <a:off x="8503920" y="3044952"/>
            <a:ext cx="640080" cy="1143000"/>
          </a:xfrm>
          <a:prstGeom prst="roundRect">
            <a:avLst>
              <a:gd fmla="val 11429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1" name="Google Shape;1221;p32"/>
          <p:cNvSpPr/>
          <p:nvPr/>
        </p:nvSpPr>
        <p:spPr>
          <a:xfrm>
            <a:off x="8540496" y="3163824"/>
            <a:ext cx="566928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70"/>
              <a:buFont typeface="Arial"/>
              <a:buNone/>
            </a:pPr>
            <a:r>
              <a:rPr b="1" i="0" lang="en-US" sz="97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Seleção</a:t>
            </a:r>
            <a:endParaRPr b="0" i="0" sz="9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2" name="Google Shape;1222;p32"/>
          <p:cNvCxnSpPr/>
          <p:nvPr/>
        </p:nvCxnSpPr>
        <p:spPr>
          <a:xfrm>
            <a:off x="9144000" y="3611880"/>
            <a:ext cx="128016" cy="0"/>
          </a:xfrm>
          <a:prstGeom prst="straightConnector1">
            <a:avLst/>
          </a:prstGeom>
          <a:noFill/>
          <a:ln cap="flat" cmpd="sng" w="203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23" name="Google Shape;1223;p32"/>
          <p:cNvSpPr/>
          <p:nvPr/>
        </p:nvSpPr>
        <p:spPr>
          <a:xfrm>
            <a:off x="9272016" y="3044952"/>
            <a:ext cx="640080" cy="1143000"/>
          </a:xfrm>
          <a:prstGeom prst="roundRect">
            <a:avLst>
              <a:gd fmla="val 11429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32"/>
          <p:cNvSpPr/>
          <p:nvPr/>
        </p:nvSpPr>
        <p:spPr>
          <a:xfrm>
            <a:off x="9308592" y="3163824"/>
            <a:ext cx="566928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70"/>
              <a:buFont typeface="Arial"/>
              <a:buNone/>
            </a:pPr>
            <a:r>
              <a:rPr b="1" i="0" lang="en-US" sz="97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PL formal</a:t>
            </a:r>
            <a:endParaRPr b="0" i="0" sz="9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5" name="Google Shape;1225;p32"/>
          <p:cNvCxnSpPr/>
          <p:nvPr/>
        </p:nvCxnSpPr>
        <p:spPr>
          <a:xfrm>
            <a:off x="9912096" y="3611880"/>
            <a:ext cx="128016" cy="0"/>
          </a:xfrm>
          <a:prstGeom prst="straightConnector1">
            <a:avLst/>
          </a:prstGeom>
          <a:noFill/>
          <a:ln cap="flat" cmpd="sng" w="203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26" name="Google Shape;1226;p32"/>
          <p:cNvSpPr/>
          <p:nvPr/>
        </p:nvSpPr>
        <p:spPr>
          <a:xfrm>
            <a:off x="10040112" y="3044952"/>
            <a:ext cx="640080" cy="1143000"/>
          </a:xfrm>
          <a:prstGeom prst="roundRect">
            <a:avLst>
              <a:gd fmla="val 11429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32"/>
          <p:cNvSpPr/>
          <p:nvPr/>
        </p:nvSpPr>
        <p:spPr>
          <a:xfrm>
            <a:off x="10076688" y="3163824"/>
            <a:ext cx="566928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70"/>
              <a:buFont typeface="Arial"/>
              <a:buNone/>
            </a:pPr>
            <a:r>
              <a:rPr b="1" i="0" lang="en-US" sz="97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Aprovação</a:t>
            </a:r>
            <a:endParaRPr b="0" i="0" sz="9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8" name="Google Shape;1228;p32"/>
          <p:cNvCxnSpPr/>
          <p:nvPr/>
        </p:nvCxnSpPr>
        <p:spPr>
          <a:xfrm>
            <a:off x="10680192" y="3611880"/>
            <a:ext cx="128016" cy="0"/>
          </a:xfrm>
          <a:prstGeom prst="straightConnector1">
            <a:avLst/>
          </a:prstGeom>
          <a:noFill/>
          <a:ln cap="flat" cmpd="sng" w="203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29" name="Google Shape;1229;p32"/>
          <p:cNvSpPr/>
          <p:nvPr/>
        </p:nvSpPr>
        <p:spPr>
          <a:xfrm>
            <a:off x="10808208" y="3044952"/>
            <a:ext cx="640080" cy="1143000"/>
          </a:xfrm>
          <a:prstGeom prst="roundRect">
            <a:avLst>
              <a:gd fmla="val 11429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32"/>
          <p:cNvSpPr/>
          <p:nvPr/>
        </p:nvSpPr>
        <p:spPr>
          <a:xfrm>
            <a:off x="10844784" y="3163824"/>
            <a:ext cx="566928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70"/>
              <a:buFont typeface="Arial"/>
              <a:buNone/>
            </a:pPr>
            <a:r>
              <a:rPr b="1" i="0" lang="en-US" sz="97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Lei sancionada</a:t>
            </a:r>
            <a:endParaRPr b="0" i="0" sz="9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1" name="Google Shape;1231;p32"/>
          <p:cNvSpPr/>
          <p:nvPr/>
        </p:nvSpPr>
        <p:spPr>
          <a:xfrm>
            <a:off x="7799832" y="4690872"/>
            <a:ext cx="3511296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Só afirme “virou lei” quando todos os elos forem documentados.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2" name="Google Shape;1232;p32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educacao.pr.gov.br • storage.assembleia.pr.leg.br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p32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4" name="Google Shape;1234;p32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5" name="Google Shape;1235;p32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educacao.pr.gov.br | storage.assembleia.pr.leg.br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6" name="Google Shape;1236;p32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33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ATIVIDADE 4 - Orçamento participativo simulado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33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33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5" name="Google Shape;1245;p33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33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Exercitar escolhas sob restrição de recursos, sem confundir simulação com autorização de despesa.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7" name="Google Shape;1247;p33"/>
          <p:cNvSpPr/>
          <p:nvPr/>
        </p:nvSpPr>
        <p:spPr>
          <a:xfrm>
            <a:off x="566928" y="1591056"/>
            <a:ext cx="1965960" cy="329184"/>
          </a:xfrm>
          <a:prstGeom prst="roundRect">
            <a:avLst>
              <a:gd fmla="val 27778" name="adj"/>
            </a:avLst>
          </a:prstGeom>
          <a:solidFill>
            <a:srgbClr val="D99A2B"/>
          </a:solidFill>
          <a:ln cap="flat" cmpd="sng" w="12700">
            <a:solidFill>
              <a:srgbClr val="D99A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33"/>
          <p:cNvSpPr/>
          <p:nvPr/>
        </p:nvSpPr>
        <p:spPr>
          <a:xfrm>
            <a:off x="603504" y="1591056"/>
            <a:ext cx="1892808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100 PONTOS - SIMULAÇÃO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33"/>
          <p:cNvSpPr/>
          <p:nvPr/>
        </p:nvSpPr>
        <p:spPr>
          <a:xfrm>
            <a:off x="603504" y="1993392"/>
            <a:ext cx="1097280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Você tem 100 pontos FICTÍCIOS. Escolha um portfólio que caiba no limite.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33"/>
          <p:cNvSpPr/>
          <p:nvPr/>
        </p:nvSpPr>
        <p:spPr>
          <a:xfrm>
            <a:off x="603504" y="2523744"/>
            <a:ext cx="5230368" cy="804672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33"/>
          <p:cNvSpPr/>
          <p:nvPr/>
        </p:nvSpPr>
        <p:spPr>
          <a:xfrm>
            <a:off x="749808" y="2587752"/>
            <a:ext cx="4937760" cy="676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20"/>
              <a:buFont typeface="Arial"/>
              <a:buNone/>
            </a:pPr>
            <a:r>
              <a:rPr b="0" i="0" lang="en-US" sz="13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 - Rotas acessíveis no entorno de escola/UBS: 40 | 3 mil usuários/mês</a:t>
            </a:r>
            <a:endParaRPr b="0" i="0" sz="13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33"/>
          <p:cNvSpPr/>
          <p:nvPr/>
        </p:nvSpPr>
        <p:spPr>
          <a:xfrm>
            <a:off x="6135624" y="2523744"/>
            <a:ext cx="5230368" cy="804672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33"/>
          <p:cNvSpPr/>
          <p:nvPr/>
        </p:nvSpPr>
        <p:spPr>
          <a:xfrm>
            <a:off x="6281928" y="2587752"/>
            <a:ext cx="4937760" cy="676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20"/>
              <a:buFont typeface="Arial"/>
              <a:buNone/>
            </a:pPr>
            <a:r>
              <a:rPr b="0" i="0" lang="en-US" sz="13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B - Balcão integrado do empreendedor: 20 | 800 atendimentos/ano</a:t>
            </a:r>
            <a:endParaRPr b="0" i="0" sz="13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4" name="Google Shape;1254;p33"/>
          <p:cNvSpPr/>
          <p:nvPr/>
        </p:nvSpPr>
        <p:spPr>
          <a:xfrm>
            <a:off x="603504" y="3493008"/>
            <a:ext cx="5230368" cy="804672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5" name="Google Shape;1255;p33"/>
          <p:cNvSpPr/>
          <p:nvPr/>
        </p:nvSpPr>
        <p:spPr>
          <a:xfrm>
            <a:off x="749808" y="3557016"/>
            <a:ext cx="4937760" cy="676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20"/>
              <a:buFont typeface="Arial"/>
              <a:buNone/>
            </a:pPr>
            <a:r>
              <a:rPr b="0" i="0" lang="en-US" sz="13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 - Solar em 2 prédios: 45 | 110 MWh/ano estimados</a:t>
            </a:r>
            <a:endParaRPr b="0" i="0" sz="13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6" name="Google Shape;1256;p33"/>
          <p:cNvSpPr/>
          <p:nvPr/>
        </p:nvSpPr>
        <p:spPr>
          <a:xfrm>
            <a:off x="6135624" y="3493008"/>
            <a:ext cx="5230368" cy="804672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33"/>
          <p:cNvSpPr/>
          <p:nvPr/>
        </p:nvSpPr>
        <p:spPr>
          <a:xfrm>
            <a:off x="6281928" y="3557016"/>
            <a:ext cx="4937760" cy="676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20"/>
              <a:buFont typeface="Arial"/>
              <a:buNone/>
            </a:pPr>
            <a:r>
              <a:rPr b="0" i="0" lang="en-US" sz="13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 - Processo digital - fase 1: 25 | 3 mil processos/ano</a:t>
            </a:r>
            <a:endParaRPr b="0" i="0" sz="13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p33"/>
          <p:cNvSpPr/>
          <p:nvPr/>
        </p:nvSpPr>
        <p:spPr>
          <a:xfrm>
            <a:off x="603504" y="4462272"/>
            <a:ext cx="5230368" cy="804672"/>
          </a:xfrm>
          <a:prstGeom prst="roundRect">
            <a:avLst>
              <a:gd fmla="val 9091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9" name="Google Shape;1259;p33"/>
          <p:cNvSpPr/>
          <p:nvPr/>
        </p:nvSpPr>
        <p:spPr>
          <a:xfrm>
            <a:off x="749808" y="4526280"/>
            <a:ext cx="4937760" cy="67665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320"/>
              <a:buFont typeface="Arial"/>
              <a:buNone/>
            </a:pPr>
            <a:r>
              <a:rPr b="1" i="0" lang="en-US" sz="13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 - Câmara no Bairro + devolutiva: 15 | 4 regiões/ano</a:t>
            </a:r>
            <a:endParaRPr b="0" i="0" sz="13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33"/>
          <p:cNvSpPr/>
          <p:nvPr/>
        </p:nvSpPr>
        <p:spPr>
          <a:xfrm>
            <a:off x="603504" y="5504688"/>
            <a:ext cx="11018520" cy="566928"/>
          </a:xfrm>
          <a:prstGeom prst="roundRect">
            <a:avLst>
              <a:gd fmla="val 12903" name="adj"/>
            </a:avLst>
          </a:prstGeom>
          <a:solidFill>
            <a:srgbClr val="FFF4DD"/>
          </a:solidFill>
          <a:ln cap="flat" cmpd="sng" w="12700">
            <a:solidFill>
              <a:srgbClr val="FFF4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1" name="Google Shape;1261;p33"/>
          <p:cNvSpPr/>
          <p:nvPr/>
        </p:nvSpPr>
        <p:spPr>
          <a:xfrm>
            <a:off x="786384" y="5596128"/>
            <a:ext cx="10652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20"/>
              <a:buFont typeface="Arial"/>
              <a:buNone/>
            </a:pPr>
            <a:r>
              <a:rPr b="1" i="0" lang="en-US" sz="13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Regra: qualquer combinação é válida se a soma ≤ 100 e os critérios forem explicitados.</a:t>
            </a:r>
            <a:endParaRPr b="0" i="0" sz="13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2" name="Google Shape;1262;p33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www4.planalto.gov.br •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3" name="Google Shape;1263;p33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33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33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www4.planalto.gov.br |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33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34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Devolutiva da simulação: critérios importam tanto quanto escolhas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3" name="Google Shape;1273;p34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4" name="Google Shape;1274;p34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5" name="Google Shape;1275;p34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34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Refletir sobre distribuição de benefícios e limites dos indicadores usados na decisão.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34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34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Duas carteiras diferentes podem ser razoáveis com objetivos diferentes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34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0" name="Google Shape;1280;p34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Alcance numérico não mede vulnerabilidade, urgência ou qualidade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1" name="Google Shape;1281;p34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2" name="Google Shape;1282;p34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Custo inicial não inclui manutenção e capacidade de execução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3" name="Google Shape;1283;p34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34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Sempre explicitar quem ganha, quem espera e como haverá devolutiva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34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6" name="Google Shape;1286;p34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Transforme critério em indicador para revisar a decisão depois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7" name="Google Shape;1287;p34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8" name="Google Shape;1288;p34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Devolutiva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9" name="Google Shape;1289;p34"/>
          <p:cNvSpPr/>
          <p:nvPr/>
        </p:nvSpPr>
        <p:spPr>
          <a:xfrm>
            <a:off x="7827264" y="2450592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34"/>
          <p:cNvSpPr/>
          <p:nvPr/>
        </p:nvSpPr>
        <p:spPr>
          <a:xfrm>
            <a:off x="7936992" y="2450592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Quem foi priorizado?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1" name="Google Shape;1291;p34"/>
          <p:cNvSpPr/>
          <p:nvPr/>
        </p:nvSpPr>
        <p:spPr>
          <a:xfrm>
            <a:off x="7827264" y="3026664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2" name="Google Shape;1292;p34"/>
          <p:cNvSpPr/>
          <p:nvPr/>
        </p:nvSpPr>
        <p:spPr>
          <a:xfrm>
            <a:off x="7936992" y="3026664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Quem ficou de fora?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3" name="Google Shape;1293;p34"/>
          <p:cNvSpPr/>
          <p:nvPr/>
        </p:nvSpPr>
        <p:spPr>
          <a:xfrm>
            <a:off x="7827264" y="3602736"/>
            <a:ext cx="3456432" cy="438912"/>
          </a:xfrm>
          <a:prstGeom prst="roundRect">
            <a:avLst>
              <a:gd fmla="val 16667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p34"/>
          <p:cNvSpPr/>
          <p:nvPr/>
        </p:nvSpPr>
        <p:spPr>
          <a:xfrm>
            <a:off x="7936992" y="3602736"/>
            <a:ext cx="3236976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 que medir em 12 meses?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5" name="Google Shape;1295;p34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p34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7" name="Google Shape;1297;p34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35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Aplicativos e canais de gabinetes: Paulínia/SP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4" name="Google Shape;1304;p35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p35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6" name="Google Shape;1306;p35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35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Avaliar utilidade de um canal digital sem ignorar custo, dados e continuidade.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8" name="Google Shape;1308;p35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35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Câmara de Paulínia/SP lançou novo aplicativo no início de 2026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0" name="Google Shape;1310;p35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35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Permite consultar propostas, agendas, atas e notícias e dialogar com os 17 gabinetes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2" name="Google Shape;1312;p35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35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Mensagens podem incluir texto, fotos e geolocalização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4" name="Google Shape;1314;p35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35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 notícia informa gratuidade ao cidadão; custo contratual total não foi localizado na fonte de lançamento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35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p35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Alternativas: site responsivo, formulário, ouvidoria/SIC, telefone e atendimento presencial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35"/>
          <p:cNvSpPr/>
          <p:nvPr/>
        </p:nvSpPr>
        <p:spPr>
          <a:xfrm>
            <a:off x="7479792" y="1627632"/>
            <a:ext cx="4151376" cy="4370832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35"/>
          <p:cNvSpPr/>
          <p:nvPr/>
        </p:nvSpPr>
        <p:spPr>
          <a:xfrm>
            <a:off x="7699248" y="1837944"/>
            <a:ext cx="1874520" cy="292608"/>
          </a:xfrm>
          <a:prstGeom prst="roundRect">
            <a:avLst>
              <a:gd fmla="val 31250" name="adj"/>
            </a:avLst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35"/>
          <p:cNvSpPr/>
          <p:nvPr/>
        </p:nvSpPr>
        <p:spPr>
          <a:xfrm>
            <a:off x="7735824" y="1837944"/>
            <a:ext cx="1801368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CASO REAL - FONTE OFICIAL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35"/>
          <p:cNvSpPr/>
          <p:nvPr/>
        </p:nvSpPr>
        <p:spPr>
          <a:xfrm>
            <a:off x="7699248" y="2331720"/>
            <a:ext cx="3712464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7C82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F7C82"/>
                </a:solidFill>
                <a:latin typeface="Arial"/>
                <a:ea typeface="Arial"/>
                <a:cs typeface="Arial"/>
                <a:sym typeface="Arial"/>
              </a:rPr>
              <a:t>CANAL DIGITAL EM 2026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2" name="Google Shape;1322;p35"/>
          <p:cNvCxnSpPr/>
          <p:nvPr/>
        </p:nvCxnSpPr>
        <p:spPr>
          <a:xfrm>
            <a:off x="7699248" y="2999232"/>
            <a:ext cx="3712464" cy="0"/>
          </a:xfrm>
          <a:prstGeom prst="straightConnector1">
            <a:avLst/>
          </a:prstGeom>
          <a:noFill/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3" name="Google Shape;1323;p35"/>
          <p:cNvSpPr/>
          <p:nvPr/>
        </p:nvSpPr>
        <p:spPr>
          <a:xfrm>
            <a:off x="7699248" y="3200400"/>
            <a:ext cx="3712464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LEITURA DA EVIDÊNCIA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4" name="Google Shape;1324;p35"/>
          <p:cNvSpPr/>
          <p:nvPr/>
        </p:nvSpPr>
        <p:spPr>
          <a:xfrm>
            <a:off x="7699248" y="3456432"/>
            <a:ext cx="3712464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430"/>
              <a:buFont typeface="Arial"/>
              <a:buNone/>
            </a:pPr>
            <a:r>
              <a:rPr b="0" i="0" lang="en-US" sz="143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Funcionalidades oficiais; custo/TCO não localizado na notícia</a:t>
            </a:r>
            <a:endParaRPr b="0" i="0" sz="14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35"/>
          <p:cNvSpPr/>
          <p:nvPr/>
        </p:nvSpPr>
        <p:spPr>
          <a:xfrm>
            <a:off x="7699248" y="4599432"/>
            <a:ext cx="3712464" cy="868680"/>
          </a:xfrm>
          <a:prstGeom prst="roundRect">
            <a:avLst>
              <a:gd fmla="val 8421" name="adj"/>
            </a:avLst>
          </a:prstGeom>
          <a:solidFill>
            <a:srgbClr val="FFF4DD"/>
          </a:solidFill>
          <a:ln cap="flat" cmpd="sng" w="12700">
            <a:solidFill>
              <a:srgbClr val="FFF4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35"/>
          <p:cNvSpPr/>
          <p:nvPr/>
        </p:nvSpPr>
        <p:spPr>
          <a:xfrm>
            <a:off x="7845552" y="4754880"/>
            <a:ext cx="3419856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Regra de leitura: norma aprovada ≠ implementação ≠ resultado avaliado.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7" name="Google Shape;1327;p35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camarapaulinia.sp.gov.br •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8" name="Google Shape;1328;p35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9" name="Google Shape;1329;p35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35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camarapaulinia.sp.gov.br |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1" name="Google Shape;1331;p35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36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Prestação de contas responsável em 2026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8" name="Google Shape;1338;p36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36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0" name="Google Shape;1340;p36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36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Separar informação institucional, comunicação político-partidária e promoção pessoal, inclusive no período eleitoral.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2" name="Google Shape;1342;p36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p36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Institucional: interesse público, fonte oficial, impessoalidade e dados verificáveis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4" name="Google Shape;1344;p36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5" name="Google Shape;1345;p36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Político-partidária: atividade de partido/campanha - não usar recursos institucionais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6" name="Google Shape;1346;p36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7" name="Google Shape;1347;p36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Promoção pessoal em publicidade oficial: vedada pelo art. 37, §1º, da CF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8" name="Google Shape;1348;p36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9" name="Google Shape;1349;p36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Eleições 2026: revisar sites e canais oficiais conforme Lei 9.504/1997 e Res. TSE nº 23.757/2026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0" name="Google Shape;1350;p36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1" name="Google Shape;1351;p36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520"/>
              <a:buFont typeface="Arial"/>
              <a:buNone/>
            </a:pPr>
            <a:r>
              <a:rPr b="0" i="0" lang="en-US" sz="15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Transparência obrigatória pode permanecer estritamente informativa, sem promoção de autoridades</a:t>
            </a:r>
            <a:endParaRPr b="0" i="0" sz="15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2" name="Google Shape;1352;p36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3" name="Google Shape;1353;p36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Três instrumentos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36"/>
          <p:cNvSpPr/>
          <p:nvPr/>
        </p:nvSpPr>
        <p:spPr>
          <a:xfrm>
            <a:off x="7699248" y="2587752"/>
            <a:ext cx="1146048" cy="2560320"/>
          </a:xfrm>
          <a:prstGeom prst="roundRect">
            <a:avLst>
              <a:gd fmla="val 6383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p36"/>
          <p:cNvSpPr/>
          <p:nvPr/>
        </p:nvSpPr>
        <p:spPr>
          <a:xfrm>
            <a:off x="7772400" y="2770632"/>
            <a:ext cx="99974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Institucional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36"/>
          <p:cNvSpPr/>
          <p:nvPr/>
        </p:nvSpPr>
        <p:spPr>
          <a:xfrm>
            <a:off x="7790688" y="3593592"/>
            <a:ext cx="963168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Regra fiscal + critério legal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7" name="Google Shape;1357;p36"/>
          <p:cNvSpPr/>
          <p:nvPr/>
        </p:nvSpPr>
        <p:spPr>
          <a:xfrm>
            <a:off x="8982456" y="2587752"/>
            <a:ext cx="1146048" cy="2560320"/>
          </a:xfrm>
          <a:prstGeom prst="roundRect">
            <a:avLst>
              <a:gd fmla="val 6383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8" name="Google Shape;1358;p36"/>
          <p:cNvSpPr/>
          <p:nvPr/>
        </p:nvSpPr>
        <p:spPr>
          <a:xfrm>
            <a:off x="9055608" y="2770632"/>
            <a:ext cx="99974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Político-partidária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p36"/>
          <p:cNvSpPr/>
          <p:nvPr/>
        </p:nvSpPr>
        <p:spPr>
          <a:xfrm>
            <a:off x="9073896" y="3593592"/>
            <a:ext cx="963168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Serviço, equipe e fluxo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0" name="Google Shape;1360;p36"/>
          <p:cNvSpPr/>
          <p:nvPr/>
        </p:nvSpPr>
        <p:spPr>
          <a:xfrm>
            <a:off x="10265664" y="2587752"/>
            <a:ext cx="1146048" cy="2560320"/>
          </a:xfrm>
          <a:prstGeom prst="roundRect">
            <a:avLst>
              <a:gd fmla="val 638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p36"/>
          <p:cNvSpPr/>
          <p:nvPr/>
        </p:nvSpPr>
        <p:spPr>
          <a:xfrm>
            <a:off x="10338816" y="2770632"/>
            <a:ext cx="999744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Promoção pessoal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p36"/>
          <p:cNvSpPr/>
          <p:nvPr/>
        </p:nvSpPr>
        <p:spPr>
          <a:xfrm>
            <a:off x="10357104" y="3593592"/>
            <a:ext cx="963168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80"/>
              <a:buFont typeface="Arial"/>
              <a:buNone/>
            </a:pPr>
            <a:r>
              <a:rPr b="0" i="0" lang="en-US" sz="108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Ativo público + contratação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p36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www4.planalto.gov.br • planalto.gov.br • tse.jus.br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36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5" name="Google Shape;1365;p36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6" name="Google Shape;1366;p36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www4.planalto.gov.br | planalto.gov.br | tse.jus.br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7" name="Google Shape;1367;p36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p37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Fluxo integrado de participação: nenhum pedido sem destino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4" name="Google Shape;1374;p37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5" name="Google Shape;1375;p37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6" name="Google Shape;1376;p37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37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Conectar diferentes canais a um protocolo único e uma resposta rastreável.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p37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37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Demanda -&gt; protocolo -&gt; classificação: serviço, ideia, ouvidoria, LAI ou proposição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0" name="Google Shape;1380;p37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37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Encaminhamento à unidade competente + análise técnica/jurídica quando necessária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p37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37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Decisão: executar / propor / consultar / encaminhar / rejeitar com motivo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p37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37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Acompanhar prazo e status; proteger dados conforme o canal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6" name="Google Shape;1386;p37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37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Responder ao cidadão e preservar registro institucional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8" name="Google Shape;1388;p37"/>
          <p:cNvSpPr/>
          <p:nvPr/>
        </p:nvSpPr>
        <p:spPr>
          <a:xfrm>
            <a:off x="7406640" y="1627632"/>
            <a:ext cx="4224528" cy="4480560"/>
          </a:xfrm>
          <a:prstGeom prst="roundRect">
            <a:avLst>
              <a:gd fmla="val 173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37"/>
          <p:cNvSpPr/>
          <p:nvPr/>
        </p:nvSpPr>
        <p:spPr>
          <a:xfrm>
            <a:off x="7635240" y="1792224"/>
            <a:ext cx="3767328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FLUXO DE DECISÃO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37"/>
          <p:cNvSpPr/>
          <p:nvPr/>
        </p:nvSpPr>
        <p:spPr>
          <a:xfrm>
            <a:off x="8366760" y="226771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37"/>
          <p:cNvSpPr/>
          <p:nvPr/>
        </p:nvSpPr>
        <p:spPr>
          <a:xfrm>
            <a:off x="8430768" y="226771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Demanda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2" name="Google Shape;1392;p37"/>
          <p:cNvCxnSpPr/>
          <p:nvPr/>
        </p:nvCxnSpPr>
        <p:spPr>
          <a:xfrm>
            <a:off x="9500616" y="262432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93" name="Google Shape;1393;p37"/>
          <p:cNvSpPr/>
          <p:nvPr/>
        </p:nvSpPr>
        <p:spPr>
          <a:xfrm>
            <a:off x="8366760" y="277063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4" name="Google Shape;1394;p37"/>
          <p:cNvSpPr/>
          <p:nvPr/>
        </p:nvSpPr>
        <p:spPr>
          <a:xfrm>
            <a:off x="8430768" y="277063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Classificar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5" name="Google Shape;1395;p37"/>
          <p:cNvCxnSpPr/>
          <p:nvPr/>
        </p:nvCxnSpPr>
        <p:spPr>
          <a:xfrm>
            <a:off x="9500616" y="312724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96" name="Google Shape;1396;p37"/>
          <p:cNvSpPr/>
          <p:nvPr/>
        </p:nvSpPr>
        <p:spPr>
          <a:xfrm>
            <a:off x="8366760" y="327355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FFF4DD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7" name="Google Shape;1397;p37"/>
          <p:cNvSpPr/>
          <p:nvPr/>
        </p:nvSpPr>
        <p:spPr>
          <a:xfrm>
            <a:off x="8430768" y="327355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Canal?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8" name="Google Shape;1398;p37"/>
          <p:cNvCxnSpPr/>
          <p:nvPr/>
        </p:nvCxnSpPr>
        <p:spPr>
          <a:xfrm>
            <a:off x="9500616" y="363016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99" name="Google Shape;1399;p37"/>
          <p:cNvSpPr/>
          <p:nvPr/>
        </p:nvSpPr>
        <p:spPr>
          <a:xfrm>
            <a:off x="8366760" y="377647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0" name="Google Shape;1400;p37"/>
          <p:cNvSpPr/>
          <p:nvPr/>
        </p:nvSpPr>
        <p:spPr>
          <a:xfrm>
            <a:off x="8430768" y="377647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Responsável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1" name="Google Shape;1401;p37"/>
          <p:cNvCxnSpPr/>
          <p:nvPr/>
        </p:nvCxnSpPr>
        <p:spPr>
          <a:xfrm>
            <a:off x="9500616" y="413308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02" name="Google Shape;1402;p37"/>
          <p:cNvSpPr/>
          <p:nvPr/>
        </p:nvSpPr>
        <p:spPr>
          <a:xfrm>
            <a:off x="8366760" y="427939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3" name="Google Shape;1403;p37"/>
          <p:cNvSpPr/>
          <p:nvPr/>
        </p:nvSpPr>
        <p:spPr>
          <a:xfrm>
            <a:off x="8430768" y="427939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Analisar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4" name="Google Shape;1404;p37"/>
          <p:cNvCxnSpPr/>
          <p:nvPr/>
        </p:nvCxnSpPr>
        <p:spPr>
          <a:xfrm>
            <a:off x="9500616" y="463600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05" name="Google Shape;1405;p37"/>
          <p:cNvSpPr/>
          <p:nvPr/>
        </p:nvSpPr>
        <p:spPr>
          <a:xfrm>
            <a:off x="8366760" y="478231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6" name="Google Shape;1406;p37"/>
          <p:cNvSpPr/>
          <p:nvPr/>
        </p:nvSpPr>
        <p:spPr>
          <a:xfrm>
            <a:off x="8430768" y="478231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Decidir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7" name="Google Shape;1407;p37"/>
          <p:cNvCxnSpPr/>
          <p:nvPr/>
        </p:nvCxnSpPr>
        <p:spPr>
          <a:xfrm>
            <a:off x="9500616" y="5138928"/>
            <a:ext cx="0" cy="146304"/>
          </a:xfrm>
          <a:prstGeom prst="straightConnector1">
            <a:avLst/>
          </a:prstGeom>
          <a:noFill/>
          <a:ln cap="flat" cmpd="sng" w="14600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08" name="Google Shape;1408;p37"/>
          <p:cNvSpPr/>
          <p:nvPr/>
        </p:nvSpPr>
        <p:spPr>
          <a:xfrm>
            <a:off x="8366760" y="5285232"/>
            <a:ext cx="2267712" cy="356616"/>
          </a:xfrm>
          <a:prstGeom prst="roundRect">
            <a:avLst>
              <a:gd fmla="val 20513" name="adj"/>
            </a:avLst>
          </a:prstGeom>
          <a:solidFill>
            <a:srgbClr val="EDF7F0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9" name="Google Shape;1409;p37"/>
          <p:cNvSpPr/>
          <p:nvPr/>
        </p:nvSpPr>
        <p:spPr>
          <a:xfrm>
            <a:off x="8430768" y="5285232"/>
            <a:ext cx="2139696" cy="35661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Responder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0" name="Google Shape;1410;p37"/>
          <p:cNvSpPr/>
          <p:nvPr/>
        </p:nvSpPr>
        <p:spPr>
          <a:xfrm>
            <a:off x="7534656" y="3474720"/>
            <a:ext cx="685800" cy="914400"/>
          </a:xfrm>
          <a:prstGeom prst="roundRect">
            <a:avLst>
              <a:gd fmla="val 10667" name="adj"/>
            </a:avLst>
          </a:prstGeom>
          <a:solidFill>
            <a:srgbClr val="FCEEEF"/>
          </a:solidFill>
          <a:ln cap="flat" cmpd="sng" w="12700">
            <a:solidFill>
              <a:srgbClr val="FCEE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1" name="Google Shape;1411;p37"/>
          <p:cNvSpPr/>
          <p:nvPr/>
        </p:nvSpPr>
        <p:spPr>
          <a:xfrm>
            <a:off x="7589520" y="3520440"/>
            <a:ext cx="57607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NÃO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orientar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889"/>
              <a:buFont typeface="Arial"/>
              <a:buNone/>
            </a:pPr>
            <a:r>
              <a:rPr b="1" i="0" lang="en-US" sz="89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redirecionar</a:t>
            </a:r>
            <a:endParaRPr b="0" i="0" sz="89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2" name="Google Shape;1412;p37"/>
          <p:cNvCxnSpPr/>
          <p:nvPr/>
        </p:nvCxnSpPr>
        <p:spPr>
          <a:xfrm flipH="1">
            <a:off x="8220456" y="3291840"/>
            <a:ext cx="146304" cy="475488"/>
          </a:xfrm>
          <a:prstGeom prst="straightConnector1">
            <a:avLst/>
          </a:prstGeom>
          <a:noFill/>
          <a:ln cap="flat" cmpd="sng" w="15225">
            <a:solidFill>
              <a:srgbClr val="0F7C8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13" name="Google Shape;1413;p37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planalto.gov.br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37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5" name="Google Shape;1415;p37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p37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7" name="Google Shape;1417;p37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40"/>
          <p:cNvSpPr/>
          <p:nvPr/>
        </p:nvSpPr>
        <p:spPr>
          <a:xfrm>
            <a:off x="502920" y="320040"/>
            <a:ext cx="10607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2550"/>
              <a:buFont typeface="Arial"/>
              <a:buNone/>
            </a:pPr>
            <a:r>
              <a:rPr b="1" i="0" lang="en-US" sz="25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Encerramento: inovar é reduzir distância entre problema e resultado</a:t>
            </a:r>
            <a:endParaRPr b="0" i="0" sz="2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4" name="Google Shape;1424;p40"/>
          <p:cNvSpPr/>
          <p:nvPr/>
        </p:nvSpPr>
        <p:spPr>
          <a:xfrm>
            <a:off x="11018520" y="384048"/>
            <a:ext cx="658368" cy="274320"/>
          </a:xfrm>
          <a:prstGeom prst="roundRect">
            <a:avLst>
              <a:gd fmla="val 33333" name="adj"/>
            </a:avLst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40"/>
          <p:cNvSpPr/>
          <p:nvPr/>
        </p:nvSpPr>
        <p:spPr>
          <a:xfrm>
            <a:off x="11055096" y="384048"/>
            <a:ext cx="585216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"/>
              <a:buFont typeface="Arial"/>
              <a:buNone/>
            </a:pPr>
            <a:r>
              <a:rPr b="1" i="0" lang="en-US" sz="92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 min</a:t>
            </a:r>
            <a:endParaRPr b="0" i="0" sz="9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6" name="Google Shape;1426;p40"/>
          <p:cNvSpPr/>
          <p:nvPr/>
        </p:nvSpPr>
        <p:spPr>
          <a:xfrm>
            <a:off x="502920" y="932688"/>
            <a:ext cx="11155680" cy="475488"/>
          </a:xfrm>
          <a:prstGeom prst="roundRect">
            <a:avLst>
              <a:gd fmla="val 15385" name="adj"/>
            </a:avLst>
          </a:prstGeom>
          <a:solidFill>
            <a:srgbClr val="EAF3F3"/>
          </a:solidFill>
          <a:ln cap="flat" cmpd="sng" w="12700">
            <a:solidFill>
              <a:srgbClr val="EA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40"/>
          <p:cNvSpPr/>
          <p:nvPr/>
        </p:nvSpPr>
        <p:spPr>
          <a:xfrm>
            <a:off x="658368" y="987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OBJETIVO  Fixar as regras práticas da aula e indicar referências oficiais para continuidade.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8" name="Google Shape;1428;p40"/>
          <p:cNvSpPr/>
          <p:nvPr/>
        </p:nvSpPr>
        <p:spPr>
          <a:xfrm>
            <a:off x="594360" y="1737360"/>
            <a:ext cx="118872" cy="118872"/>
          </a:xfrm>
          <a:prstGeom prst="ellipse">
            <a:avLst/>
          </a:prstGeom>
          <a:solidFill>
            <a:srgbClr val="0F7C82"/>
          </a:solidFill>
          <a:ln cap="flat" cmpd="sng" w="12700">
            <a:solidFill>
              <a:srgbClr val="0F7C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40"/>
          <p:cNvSpPr/>
          <p:nvPr/>
        </p:nvSpPr>
        <p:spPr>
          <a:xfrm>
            <a:off x="832104" y="1627632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Comece pelo problema; lei e tecnologia são meios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0" name="Google Shape;1430;p40"/>
          <p:cNvSpPr/>
          <p:nvPr/>
        </p:nvSpPr>
        <p:spPr>
          <a:xfrm>
            <a:off x="594360" y="2664562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1" name="Google Shape;1431;p40"/>
          <p:cNvSpPr/>
          <p:nvPr/>
        </p:nvSpPr>
        <p:spPr>
          <a:xfrm>
            <a:off x="832104" y="2554834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Escolha instrumento após competência, iniciativa e execução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p40"/>
          <p:cNvSpPr/>
          <p:nvPr/>
        </p:nvSpPr>
        <p:spPr>
          <a:xfrm>
            <a:off x="594360" y="3591763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3" name="Google Shape;1433;p40"/>
          <p:cNvSpPr/>
          <p:nvPr/>
        </p:nvSpPr>
        <p:spPr>
          <a:xfrm>
            <a:off x="832104" y="3482035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Custo inclui orçamento, renúncia, manutenção e capacidade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4" name="Google Shape;1434;p40"/>
          <p:cNvSpPr/>
          <p:nvPr/>
        </p:nvSpPr>
        <p:spPr>
          <a:xfrm>
            <a:off x="594360" y="4518965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5" name="Google Shape;1435;p40"/>
          <p:cNvSpPr/>
          <p:nvPr/>
        </p:nvSpPr>
        <p:spPr>
          <a:xfrm>
            <a:off x="832104" y="4409237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Participação precisa de protocolo, proteção de dados e devolutiva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6" name="Google Shape;1436;p40"/>
          <p:cNvSpPr/>
          <p:nvPr/>
        </p:nvSpPr>
        <p:spPr>
          <a:xfrm>
            <a:off x="594360" y="5446166"/>
            <a:ext cx="118872" cy="118872"/>
          </a:xfrm>
          <a:prstGeom prst="ellipse">
            <a:avLst/>
          </a:prstGeom>
          <a:solidFill>
            <a:srgbClr val="0B1F3A"/>
          </a:solidFill>
          <a:ln cap="flat" cmpd="sng" w="12700">
            <a:solidFill>
              <a:srgbClr val="0B1F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40"/>
          <p:cNvSpPr/>
          <p:nvPr/>
        </p:nvSpPr>
        <p:spPr>
          <a:xfrm>
            <a:off x="832104" y="5336438"/>
            <a:ext cx="6345936" cy="817474"/>
          </a:xfrm>
          <a:prstGeom prst="rect">
            <a:avLst/>
          </a:prstGeom>
          <a:noFill/>
          <a:ln>
            <a:noFill/>
          </a:ln>
        </p:spPr>
        <p:txBody>
          <a:bodyPr anchorCtr="0" anchor="t" bIns="125" lIns="125" spcFirstLastPara="1" rIns="125" wrap="square" tIns="1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43447"/>
              </a:buClr>
              <a:buSzPts val="1620"/>
              <a:buFont typeface="Arial"/>
              <a:buNone/>
            </a:pPr>
            <a:r>
              <a:rPr b="0" i="0" lang="en-US" sz="1620" u="none" cap="none" strike="noStrike">
                <a:solidFill>
                  <a:srgbClr val="243447"/>
                </a:solidFill>
                <a:latin typeface="Arial"/>
                <a:ea typeface="Arial"/>
                <a:cs typeface="Arial"/>
                <a:sym typeface="Arial"/>
              </a:rPr>
              <a:t>Pergunta final: qual iniciativa sua equipe consegue testar ou instruir nos próximos 90 dias?</a:t>
            </a:r>
            <a:endParaRPr b="0" i="0" sz="16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8" name="Google Shape;1438;p40"/>
          <p:cNvSpPr/>
          <p:nvPr/>
        </p:nvSpPr>
        <p:spPr>
          <a:xfrm>
            <a:off x="7479792" y="1627632"/>
            <a:ext cx="4151376" cy="4480560"/>
          </a:xfrm>
          <a:prstGeom prst="roundRect">
            <a:avLst>
              <a:gd fmla="val 1762" name="adj"/>
            </a:avLst>
          </a:prstGeom>
          <a:solidFill>
            <a:srgbClr val="FFFFFF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40"/>
          <p:cNvSpPr/>
          <p:nvPr/>
        </p:nvSpPr>
        <p:spPr>
          <a:xfrm>
            <a:off x="7708392" y="1828800"/>
            <a:ext cx="3694176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5 âncoras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0" name="Google Shape;1440;p40"/>
          <p:cNvSpPr/>
          <p:nvPr/>
        </p:nvSpPr>
        <p:spPr>
          <a:xfrm>
            <a:off x="7808976" y="2377440"/>
            <a:ext cx="3493008" cy="457200"/>
          </a:xfrm>
          <a:prstGeom prst="roundRect">
            <a:avLst>
              <a:gd fmla="val 16000" name="adj"/>
            </a:avLst>
          </a:prstGeom>
          <a:solidFill>
            <a:srgbClr val="EAF3F3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40"/>
          <p:cNvSpPr/>
          <p:nvPr/>
        </p:nvSpPr>
        <p:spPr>
          <a:xfrm>
            <a:off x="7918704" y="2377440"/>
            <a:ext cx="327355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80"/>
              <a:buFont typeface="Arial"/>
              <a:buNone/>
            </a:pPr>
            <a:r>
              <a:rPr b="1" i="0" lang="en-US" sz="10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CF + STF Temas 917/682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2" name="Google Shape;1442;p40"/>
          <p:cNvSpPr/>
          <p:nvPr/>
        </p:nvSpPr>
        <p:spPr>
          <a:xfrm>
            <a:off x="7808976" y="2999232"/>
            <a:ext cx="3493008" cy="457200"/>
          </a:xfrm>
          <a:prstGeom prst="roundRect">
            <a:avLst>
              <a:gd fmla="val 16000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p40"/>
          <p:cNvSpPr/>
          <p:nvPr/>
        </p:nvSpPr>
        <p:spPr>
          <a:xfrm>
            <a:off x="7918704" y="2999232"/>
            <a:ext cx="327355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80"/>
              <a:buFont typeface="Arial"/>
              <a:buNone/>
            </a:pPr>
            <a:r>
              <a:rPr b="1" i="0" lang="en-US" sz="10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LRF + Lei 4.320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4" name="Google Shape;1444;p40"/>
          <p:cNvSpPr/>
          <p:nvPr/>
        </p:nvSpPr>
        <p:spPr>
          <a:xfrm>
            <a:off x="7808976" y="3621024"/>
            <a:ext cx="3493008" cy="457200"/>
          </a:xfrm>
          <a:prstGeom prst="roundRect">
            <a:avLst>
              <a:gd fmla="val 16000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p40"/>
          <p:cNvSpPr/>
          <p:nvPr/>
        </p:nvSpPr>
        <p:spPr>
          <a:xfrm>
            <a:off x="7918704" y="3621024"/>
            <a:ext cx="327355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80"/>
              <a:buFont typeface="Arial"/>
              <a:buNone/>
            </a:pPr>
            <a:r>
              <a:rPr b="1" i="0" lang="en-US" sz="10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LC 123 + REDESIM + Liberdade Econômica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6" name="Google Shape;1446;p40"/>
          <p:cNvSpPr/>
          <p:nvPr/>
        </p:nvSpPr>
        <p:spPr>
          <a:xfrm>
            <a:off x="7808976" y="4242816"/>
            <a:ext cx="3493008" cy="457200"/>
          </a:xfrm>
          <a:prstGeom prst="roundRect">
            <a:avLst>
              <a:gd fmla="val 16000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7" name="Google Shape;1447;p40"/>
          <p:cNvSpPr/>
          <p:nvPr/>
        </p:nvSpPr>
        <p:spPr>
          <a:xfrm>
            <a:off x="7918704" y="4242816"/>
            <a:ext cx="327355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80"/>
              <a:buFont typeface="Arial"/>
              <a:buNone/>
            </a:pPr>
            <a:r>
              <a:rPr b="1" i="0" lang="en-US" sz="10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LAI + LGPD + assinaturas/arquivos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8" name="Google Shape;1448;p40"/>
          <p:cNvSpPr/>
          <p:nvPr/>
        </p:nvSpPr>
        <p:spPr>
          <a:xfrm>
            <a:off x="7808976" y="4864608"/>
            <a:ext cx="3493008" cy="457200"/>
          </a:xfrm>
          <a:prstGeom prst="roundRect">
            <a:avLst>
              <a:gd fmla="val 16000" name="adj"/>
            </a:avLst>
          </a:prstGeom>
          <a:solidFill>
            <a:srgbClr val="EEF2F7"/>
          </a:solidFill>
          <a:ln cap="flat" cmpd="sng" w="12700">
            <a:solidFill>
              <a:srgbClr val="D7DE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p40"/>
          <p:cNvSpPr/>
          <p:nvPr/>
        </p:nvSpPr>
        <p:spPr>
          <a:xfrm>
            <a:off x="7918704" y="4864608"/>
            <a:ext cx="327355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F3A"/>
              </a:buClr>
              <a:buSzPts val="1080"/>
              <a:buFont typeface="Arial"/>
              <a:buNone/>
            </a:pPr>
            <a:r>
              <a:rPr b="1" i="0" lang="en-US" sz="1080" u="none" cap="none" strike="noStrike">
                <a:solidFill>
                  <a:srgbClr val="0B1F3A"/>
                </a:solidFill>
                <a:latin typeface="Arial"/>
                <a:ea typeface="Arial"/>
                <a:cs typeface="Arial"/>
                <a:sym typeface="Arial"/>
              </a:rPr>
              <a:t>Lei 14.133 + Lei 14.300 + TSE 2026</a:t>
            </a:r>
            <a:endParaRPr b="0" i="0" sz="10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0" name="Google Shape;1450;p40"/>
          <p:cNvSpPr/>
          <p:nvPr/>
        </p:nvSpPr>
        <p:spPr>
          <a:xfrm>
            <a:off x="621792" y="6291072"/>
            <a:ext cx="10789920" cy="173736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16B"/>
              </a:buClr>
              <a:buSzPts val="770"/>
              <a:buFont typeface="Arial"/>
              <a:buNone/>
            </a:pPr>
            <a:r>
              <a:rPr b="0" i="0" lang="en-US" sz="770" u="none" cap="none" strike="noStrike">
                <a:solidFill>
                  <a:srgbClr val="52616B"/>
                </a:solidFill>
                <a:latin typeface="Arial"/>
                <a:ea typeface="Arial"/>
                <a:cs typeface="Arial"/>
                <a:sym typeface="Arial"/>
              </a:rPr>
              <a:t>Fontes oficiais: www4.planalto.gov.br • portal.stf.jus.br • planalto.gov.br • tse.jus.br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p40"/>
          <p:cNvSpPr/>
          <p:nvPr/>
        </p:nvSpPr>
        <p:spPr>
          <a:xfrm>
            <a:off x="457200" y="6675120"/>
            <a:ext cx="356616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30"/>
              <a:buFont typeface="Arial"/>
              <a:buNone/>
            </a:pPr>
            <a:r>
              <a:rPr b="1" i="0" lang="en-US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PROJETOS LEGISLATIVOS INOVADORES EM 2026</a:t>
            </a:r>
            <a:endParaRPr b="0" i="0" sz="7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2" name="Google Shape;1452;p40"/>
          <p:cNvSpPr/>
          <p:nvPr/>
        </p:nvSpPr>
        <p:spPr>
          <a:xfrm>
            <a:off x="4343400" y="6675120"/>
            <a:ext cx="292608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Corte da pesquisa: 21/09/2026 BRT</a:t>
            </a:r>
            <a:endParaRPr b="0" i="0" sz="7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3" name="Google Shape;1453;p40"/>
          <p:cNvSpPr/>
          <p:nvPr/>
        </p:nvSpPr>
        <p:spPr>
          <a:xfrm>
            <a:off x="7452360" y="6675120"/>
            <a:ext cx="3291840" cy="109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7EEF5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E7EEF5"/>
                </a:solidFill>
                <a:latin typeface="Arial"/>
                <a:ea typeface="Arial"/>
                <a:cs typeface="Arial"/>
                <a:sym typeface="Arial"/>
              </a:rPr>
              <a:t>fontes: www4.planalto.gov.br | portal.stf.jus.br | planalto.gov.br</a:t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4" name="Google Shape;1454;p40"/>
          <p:cNvSpPr txBox="1"/>
          <p:nvPr>
            <p:ph idx="4294967295" type="sldNum"/>
          </p:nvPr>
        </p:nvSpPr>
        <p:spPr>
          <a:xfrm>
            <a:off x="11292840" y="6665976"/>
            <a:ext cx="50292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7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7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2026-09-22T02:39:10Z</dcterms:created>
  <dc:creator>OpenAI - material didático elaborado para capacitação municipal</dc:creator>
</cp:coreProperties>
</file>